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1"/>
  </p:sldMasterIdLst>
  <p:notesMasterIdLst>
    <p:notesMasterId r:id="rId24"/>
  </p:notesMasterIdLst>
  <p:sldIdLst>
    <p:sldId id="256" r:id="rId2"/>
    <p:sldId id="257" r:id="rId3"/>
    <p:sldId id="262" r:id="rId4"/>
    <p:sldId id="266" r:id="rId5"/>
    <p:sldId id="267" r:id="rId6"/>
    <p:sldId id="263" r:id="rId7"/>
    <p:sldId id="268" r:id="rId8"/>
    <p:sldId id="270" r:id="rId9"/>
    <p:sldId id="281" r:id="rId10"/>
    <p:sldId id="271" r:id="rId11"/>
    <p:sldId id="269" r:id="rId12"/>
    <p:sldId id="282" r:id="rId13"/>
    <p:sldId id="274" r:id="rId14"/>
    <p:sldId id="272" r:id="rId15"/>
    <p:sldId id="283" r:id="rId16"/>
    <p:sldId id="264" r:id="rId17"/>
    <p:sldId id="275" r:id="rId18"/>
    <p:sldId id="277" r:id="rId19"/>
    <p:sldId id="278" r:id="rId20"/>
    <p:sldId id="276" r:id="rId21"/>
    <p:sldId id="265" r:id="rId22"/>
    <p:sldId id="279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0018" autoAdjust="0"/>
  </p:normalViewPr>
  <p:slideViewPr>
    <p:cSldViewPr>
      <p:cViewPr varScale="1">
        <p:scale>
          <a:sx n="81" d="100"/>
          <a:sy n="81" d="100"/>
        </p:scale>
        <p:origin x="-12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6" y="932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FB12D-95D4-4AF1-9C0B-042F20347DD7}" type="datetimeFigureOut">
              <a:rPr lang="zh-TW" altLang="en-US" smtClean="0"/>
              <a:t>2014/7/1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68059-CF24-450C-BB37-F6B7665EFD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7915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68059-CF24-450C-BB37-F6B7665EFD2D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0732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68059-CF24-450C-BB37-F6B7665EFD2D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8958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68059-CF24-450C-BB37-F6B7665EFD2D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5296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50825" y="3573463"/>
            <a:ext cx="8642350" cy="71437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68313" y="3429000"/>
            <a:ext cx="1366837" cy="144463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280400" y="6453188"/>
            <a:ext cx="863600" cy="7143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ja-JP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ja-JP" altLang="en-US" noProof="0" smtClean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4E24C190-AE16-4535-A1C2-6551361AE620}" type="datetime1">
              <a:rPr lang="zh-TW" altLang="en-US" smtClean="0"/>
              <a:t>2014/7/1</a:t>
            </a:fld>
            <a:endParaRPr lang="zh-TW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3B33170-20A5-4978-ADA6-039D86DD7BA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8893175" y="1158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8726488" y="1158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8893175" y="2809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3085" name="Group 13"/>
          <p:cNvGrpSpPr>
            <a:grpSpLocks/>
          </p:cNvGrpSpPr>
          <p:nvPr/>
        </p:nvGrpSpPr>
        <p:grpSpPr bwMode="auto">
          <a:xfrm rot="-10800000">
            <a:off x="85725" y="6465888"/>
            <a:ext cx="309563" cy="309562"/>
            <a:chOff x="113" y="4020"/>
            <a:chExt cx="195" cy="195"/>
          </a:xfrm>
        </p:grpSpPr>
        <p:sp>
          <p:nvSpPr>
            <p:cNvPr id="3086" name="Rectangle 14"/>
            <p:cNvSpPr>
              <a:spLocks noChangeArrowheads="1"/>
            </p:cNvSpPr>
            <p:nvPr userDrawn="1"/>
          </p:nvSpPr>
          <p:spPr bwMode="auto">
            <a:xfrm>
              <a:off x="218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auto">
            <a:xfrm>
              <a:off x="113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auto">
            <a:xfrm>
              <a:off x="218" y="4124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8A8170-F5AA-4700-AFDC-EDE2A9711C3E}" type="datetime1">
              <a:rPr lang="zh-TW" altLang="en-US" smtClean="0"/>
              <a:t>2014/7/1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33170-20A5-4978-ADA6-039D86DD7B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71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AD5D01-6E6B-47F4-AABD-5073B45F8C31}" type="datetime1">
              <a:rPr lang="zh-TW" altLang="en-US" smtClean="0"/>
              <a:t>2014/7/1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33170-20A5-4978-ADA6-039D86DD7B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2859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2D5CFE-F747-423E-9A1B-4653F13218C9}" type="datetime1">
              <a:rPr lang="zh-TW" altLang="en-US" smtClean="0"/>
              <a:t>2014/7/1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33170-20A5-4978-ADA6-039D86DD7B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9616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7AA252-B350-47AC-9449-2B016AA1C3DB}" type="datetime1">
              <a:rPr lang="zh-TW" altLang="en-US" smtClean="0"/>
              <a:t>2014/7/1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33170-20A5-4978-ADA6-039D86DD7B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8158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BA10F7-544B-44EB-972F-CBAB053769F2}" type="datetime1">
              <a:rPr lang="zh-TW" altLang="en-US" smtClean="0"/>
              <a:t>2014/7/1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33170-20A5-4978-ADA6-039D86DD7B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5759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7C10C5-0A4C-44CB-833E-450278372F3A}" type="datetime1">
              <a:rPr lang="zh-TW" altLang="en-US" smtClean="0"/>
              <a:t>2014/7/1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33170-20A5-4978-ADA6-039D86DD7B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751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2459FF-D3BD-49F4-9BC8-75CB0CEFE0E9}" type="datetime1">
              <a:rPr lang="zh-TW" altLang="en-US" smtClean="0"/>
              <a:t>2014/7/1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33170-20A5-4978-ADA6-039D86DD7B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9647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F7436D-146B-4F7F-B479-2A5575F2DE16}" type="datetime1">
              <a:rPr lang="zh-TW" altLang="en-US" smtClean="0"/>
              <a:t>2014/7/1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33170-20A5-4978-ADA6-039D86DD7B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8475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25D28B-1CFB-4F65-92E2-BEB76C6C454C}" type="datetime1">
              <a:rPr lang="zh-TW" altLang="en-US" smtClean="0"/>
              <a:t>2014/7/1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33170-20A5-4978-ADA6-039D86DD7B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0509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56343D-8F56-4540-9E5E-D99DC9011899}" type="datetime1">
              <a:rPr lang="zh-TW" altLang="en-US" smtClean="0"/>
              <a:t>2014/7/1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33170-20A5-4978-ADA6-039D86DD7B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63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50825" y="1341438"/>
            <a:ext cx="8642350" cy="71437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468313" y="1196975"/>
            <a:ext cx="1366837" cy="144463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8280400" y="6453188"/>
            <a:ext cx="863600" cy="7143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FEC9EB6-0761-4890-9988-857AB38EA85E}" type="datetime1">
              <a:rPr lang="zh-TW" altLang="en-US" smtClean="0"/>
              <a:t>2014/7/1</a:t>
            </a:fld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3B33170-20A5-4978-ADA6-039D86DD7BA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893175" y="1158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8726488" y="1158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8893175" y="2809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041" name="Group 17"/>
          <p:cNvGrpSpPr>
            <a:grpSpLocks/>
          </p:cNvGrpSpPr>
          <p:nvPr/>
        </p:nvGrpSpPr>
        <p:grpSpPr bwMode="auto">
          <a:xfrm rot="-10800000">
            <a:off x="85725" y="6465888"/>
            <a:ext cx="309563" cy="309562"/>
            <a:chOff x="113" y="4020"/>
            <a:chExt cx="195" cy="195"/>
          </a:xfrm>
        </p:grpSpPr>
        <p:sp>
          <p:nvSpPr>
            <p:cNvPr id="1038" name="Rectangle 14"/>
            <p:cNvSpPr>
              <a:spLocks noChangeArrowheads="1"/>
            </p:cNvSpPr>
            <p:nvPr userDrawn="1"/>
          </p:nvSpPr>
          <p:spPr bwMode="auto">
            <a:xfrm>
              <a:off x="218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39" name="Rectangle 15"/>
            <p:cNvSpPr>
              <a:spLocks noChangeArrowheads="1"/>
            </p:cNvSpPr>
            <p:nvPr userDrawn="1"/>
          </p:nvSpPr>
          <p:spPr bwMode="auto">
            <a:xfrm>
              <a:off x="113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0" name="Rectangle 16"/>
            <p:cNvSpPr>
              <a:spLocks noChangeArrowheads="1"/>
            </p:cNvSpPr>
            <p:nvPr userDrawn="1"/>
          </p:nvSpPr>
          <p:spPr bwMode="auto">
            <a:xfrm>
              <a:off x="218" y="4124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33CC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33993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2187675"/>
          </a:xfrm>
        </p:spPr>
        <p:txBody>
          <a:bodyPr>
            <a:normAutofit fontScale="90000"/>
          </a:bodyPr>
          <a:lstStyle/>
          <a:p>
            <a:r>
              <a:rPr lang="en-US" altLang="zh-TW" b="1" dirty="0"/>
              <a:t>Search Result Diversification in Resource Selection 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 smtClean="0"/>
              <a:t>for Federated </a:t>
            </a:r>
            <a:r>
              <a:rPr lang="en-US" altLang="zh-TW" b="1" dirty="0"/>
              <a:t>Search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79712" y="3933056"/>
            <a:ext cx="6336704" cy="17526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altLang="zh-TW" dirty="0" smtClean="0"/>
              <a:t>Date</a:t>
            </a:r>
            <a:r>
              <a:rPr lang="zh-TW" altLang="en-US" dirty="0" smtClean="0"/>
              <a:t>： </a:t>
            </a:r>
            <a:r>
              <a:rPr lang="en-US" altLang="zh-TW" dirty="0" smtClean="0"/>
              <a:t>2014/06/17</a:t>
            </a:r>
          </a:p>
          <a:p>
            <a:pPr algn="l"/>
            <a:r>
              <a:rPr lang="en-US" altLang="zh-TW" dirty="0"/>
              <a:t>Author </a:t>
            </a:r>
            <a:r>
              <a:rPr lang="zh-TW" altLang="en-US" dirty="0"/>
              <a:t>： </a:t>
            </a:r>
            <a:r>
              <a:rPr lang="en-US" altLang="zh-TW" dirty="0" err="1"/>
              <a:t>Dzung</a:t>
            </a:r>
            <a:r>
              <a:rPr lang="en-US" altLang="zh-TW" dirty="0"/>
              <a:t> Hong , Luo </a:t>
            </a:r>
            <a:r>
              <a:rPr lang="en-US" altLang="zh-TW" dirty="0" smtClean="0"/>
              <a:t>Si</a:t>
            </a:r>
          </a:p>
          <a:p>
            <a:pPr algn="l"/>
            <a:r>
              <a:rPr lang="en-US" altLang="zh-TW" dirty="0" smtClean="0"/>
              <a:t>Source</a:t>
            </a:r>
            <a:r>
              <a:rPr lang="zh-TW" altLang="en-US" dirty="0" smtClean="0"/>
              <a:t>： </a:t>
            </a:r>
            <a:r>
              <a:rPr lang="en-US" altLang="zh-TW" dirty="0" smtClean="0"/>
              <a:t>SIGIR’13</a:t>
            </a:r>
          </a:p>
          <a:p>
            <a:pPr algn="l"/>
            <a:r>
              <a:rPr lang="en-US" altLang="zh-TW" dirty="0"/>
              <a:t>Advisor:  </a:t>
            </a:r>
            <a:r>
              <a:rPr lang="en-US" altLang="zh-TW" dirty="0" err="1"/>
              <a:t>Jia</a:t>
            </a:r>
            <a:r>
              <a:rPr lang="en-US" altLang="zh-TW" dirty="0"/>
              <a:t>-ling </a:t>
            </a:r>
            <a:r>
              <a:rPr lang="en-US" altLang="zh-TW" dirty="0" err="1"/>
              <a:t>Koh</a:t>
            </a:r>
            <a:endParaRPr lang="en-US" altLang="zh-TW" dirty="0" smtClean="0"/>
          </a:p>
          <a:p>
            <a:pPr algn="l"/>
            <a:r>
              <a:rPr lang="en-US" altLang="zh-TW" dirty="0" smtClean="0"/>
              <a:t>Speaker</a:t>
            </a:r>
            <a:r>
              <a:rPr lang="zh-TW" altLang="en-US" dirty="0" smtClean="0"/>
              <a:t>： </a:t>
            </a:r>
            <a:r>
              <a:rPr lang="en-US" altLang="zh-TW" dirty="0" err="1" smtClean="0"/>
              <a:t>Sz-Han,Wang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5404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1" algn="r"/>
            <a:r>
              <a:rPr lang="en-US" altLang="zh-TW" dirty="0"/>
              <a:t>Diversification approach based on sample Documents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4737" y="2249730"/>
            <a:ext cx="8229600" cy="3849291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algn="ctr"/>
            <a:endParaRPr lang="en-US" altLang="zh-TW" sz="1800" kern="1200" dirty="0">
              <a:solidFill>
                <a:schemeClr val="lt1"/>
              </a:solidFill>
            </a:endParaRPr>
          </a:p>
          <a:p>
            <a:pPr marL="0" algn="ctr"/>
            <a:endParaRPr lang="zh-TW" altLang="en-US" sz="1800" kern="1200" dirty="0">
              <a:solidFill>
                <a:schemeClr val="lt1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23529" y="1412777"/>
            <a:ext cx="3371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All source and document: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dirty="0"/>
              <a:t>s</a:t>
            </a:r>
            <a:r>
              <a:rPr lang="en-US" altLang="zh-TW" dirty="0" smtClean="0"/>
              <a:t>ource 1: a1,a2,a3…a50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dirty="0"/>
              <a:t>s</a:t>
            </a:r>
            <a:r>
              <a:rPr lang="en-US" altLang="zh-TW" dirty="0" smtClean="0"/>
              <a:t>ource 2: b1,b2,b3…b150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dirty="0"/>
              <a:t>s</a:t>
            </a:r>
            <a:r>
              <a:rPr lang="en-US" altLang="zh-TW" dirty="0" smtClean="0"/>
              <a:t>ource 3: c1,c2,c3…c100</a:t>
            </a:r>
            <a:endParaRPr lang="zh-TW" altLang="en-US" dirty="0"/>
          </a:p>
        </p:txBody>
      </p:sp>
      <p:sp>
        <p:nvSpPr>
          <p:cNvPr id="6" name="向右箭號 5"/>
          <p:cNvSpPr/>
          <p:nvPr/>
        </p:nvSpPr>
        <p:spPr>
          <a:xfrm>
            <a:off x="3695442" y="1868924"/>
            <a:ext cx="864095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716016" y="1412776"/>
            <a:ext cx="4203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Centralized sample database:</a:t>
            </a:r>
          </a:p>
          <a:p>
            <a:r>
              <a:rPr lang="en-US" altLang="zh-TW" dirty="0" smtClean="0"/>
              <a:t>a1,a3,a7,a10,a13,b5,b9,b25,b30,b47,</a:t>
            </a:r>
          </a:p>
          <a:p>
            <a:r>
              <a:rPr lang="en-US" altLang="zh-TW" dirty="0" smtClean="0"/>
              <a:t>c1,c9,c56,c88,c99</a:t>
            </a:r>
          </a:p>
          <a:p>
            <a:endParaRPr lang="en-US" altLang="zh-TW" dirty="0"/>
          </a:p>
        </p:txBody>
      </p:sp>
      <p:sp>
        <p:nvSpPr>
          <p:cNvPr id="8" name="文字方塊 7"/>
          <p:cNvSpPr txBox="1"/>
          <p:nvPr/>
        </p:nvSpPr>
        <p:spPr>
          <a:xfrm>
            <a:off x="323528" y="2564904"/>
            <a:ext cx="36004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1. Initialize score of all source</a:t>
            </a:r>
            <a:endParaRPr lang="zh-TW" altLang="en-US" dirty="0"/>
          </a:p>
        </p:txBody>
      </p:sp>
      <p:sp>
        <p:nvSpPr>
          <p:cNvPr id="9" name="向下箭號 8"/>
          <p:cNvSpPr/>
          <p:nvPr/>
        </p:nvSpPr>
        <p:spPr>
          <a:xfrm>
            <a:off x="1884334" y="2946362"/>
            <a:ext cx="230207" cy="194606"/>
          </a:xfrm>
          <a:prstGeom prst="downArrow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323528" y="3153742"/>
            <a:ext cx="3600400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2. Rank documents of centralized sample database by an effective retrieval algorithm</a:t>
            </a:r>
            <a:endParaRPr lang="zh-TW" altLang="en-US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770617"/>
              </p:ext>
            </p:extLst>
          </p:nvPr>
        </p:nvGraphicFramePr>
        <p:xfrm>
          <a:off x="4729507" y="2525286"/>
          <a:ext cx="3032473" cy="736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249"/>
                <a:gridCol w="1008112"/>
                <a:gridCol w="1008112"/>
              </a:tblGrid>
              <a:tr h="35313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source1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source2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source3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文字方塊 12"/>
          <p:cNvSpPr txBox="1"/>
          <p:nvPr/>
        </p:nvSpPr>
        <p:spPr>
          <a:xfrm>
            <a:off x="4739041" y="3494046"/>
            <a:ext cx="4320481" cy="1200329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/>
              <a:t>Rank documents of centralized sample database</a:t>
            </a:r>
            <a:endParaRPr lang="en-US" altLang="zh-TW" dirty="0" smtClean="0"/>
          </a:p>
          <a:p>
            <a:r>
              <a:rPr lang="en-US" altLang="zh-TW" dirty="0" smtClean="0"/>
              <a:t>a1,b5,b9,b25,c88,a7,c56,b47,c1,c9,</a:t>
            </a:r>
          </a:p>
          <a:p>
            <a:r>
              <a:rPr lang="en-US" altLang="zh-TW" dirty="0" smtClean="0"/>
              <a:t>a3,c99,a13,a10,b30</a:t>
            </a:r>
            <a:endParaRPr lang="en-US" altLang="zh-TW" dirty="0"/>
          </a:p>
        </p:txBody>
      </p:sp>
      <p:sp>
        <p:nvSpPr>
          <p:cNvPr id="14" name="向下箭號 13"/>
          <p:cNvSpPr/>
          <p:nvPr/>
        </p:nvSpPr>
        <p:spPr>
          <a:xfrm>
            <a:off x="1844511" y="4077073"/>
            <a:ext cx="270030" cy="194606"/>
          </a:xfrm>
          <a:prstGeom prst="downArrow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323528" y="4293096"/>
            <a:ext cx="3600400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3. </a:t>
            </a:r>
            <a:r>
              <a:rPr lang="en-US" altLang="zh-TW" dirty="0" err="1" smtClean="0"/>
              <a:t>Rerank</a:t>
            </a:r>
            <a:r>
              <a:rPr lang="en-US" altLang="zh-TW" dirty="0" smtClean="0"/>
              <a:t> that list </a:t>
            </a:r>
            <a:r>
              <a:rPr lang="en-US" altLang="zh-TW" dirty="0"/>
              <a:t>by existing diversification </a:t>
            </a:r>
            <a:r>
              <a:rPr lang="en-US" altLang="zh-TW" dirty="0" smtClean="0"/>
              <a:t>algorithm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4716016" y="3494046"/>
            <a:ext cx="4301683" cy="1200329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zh-TW" dirty="0" err="1"/>
              <a:t>Rerank</a:t>
            </a:r>
            <a:r>
              <a:rPr lang="en-US" altLang="zh-TW" dirty="0"/>
              <a:t> documents of centralized sample database</a:t>
            </a:r>
          </a:p>
          <a:p>
            <a:r>
              <a:rPr lang="en-US" altLang="zh-TW" dirty="0"/>
              <a:t>a1,b5,b9,b25,c88,c1,c9,b47,a7,c56,</a:t>
            </a:r>
          </a:p>
          <a:p>
            <a:r>
              <a:rPr lang="en-US" altLang="zh-TW" dirty="0"/>
              <a:t>a13,a10,c99,b30,a3</a:t>
            </a:r>
          </a:p>
        </p:txBody>
      </p:sp>
      <p:cxnSp>
        <p:nvCxnSpPr>
          <p:cNvPr id="18" name="直線單箭頭接點 17"/>
          <p:cNvCxnSpPr>
            <a:stCxn id="8" idx="3"/>
          </p:cNvCxnSpPr>
          <p:nvPr/>
        </p:nvCxnSpPr>
        <p:spPr>
          <a:xfrm>
            <a:off x="3923928" y="2749570"/>
            <a:ext cx="79208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>
            <a:stCxn id="11" idx="3"/>
            <a:endCxn id="30" idx="1"/>
          </p:cNvCxnSpPr>
          <p:nvPr/>
        </p:nvCxnSpPr>
        <p:spPr>
          <a:xfrm>
            <a:off x="3923928" y="3615407"/>
            <a:ext cx="792088" cy="4857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endCxn id="30" idx="1"/>
          </p:cNvCxnSpPr>
          <p:nvPr/>
        </p:nvCxnSpPr>
        <p:spPr>
          <a:xfrm flipV="1">
            <a:off x="3900052" y="4101173"/>
            <a:ext cx="815964" cy="38148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向下箭號 25"/>
          <p:cNvSpPr/>
          <p:nvPr/>
        </p:nvSpPr>
        <p:spPr>
          <a:xfrm>
            <a:off x="1835696" y="4962586"/>
            <a:ext cx="270030" cy="194606"/>
          </a:xfrm>
          <a:prstGeom prst="downArrow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323528" y="5169966"/>
            <a:ext cx="3600400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4. For each document on top of the ranked list do {Add the constant score c to source}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4716016" y="3501008"/>
            <a:ext cx="4320481" cy="1200329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/>
              <a:t>Rank documents of centralized sample database</a:t>
            </a:r>
            <a:endParaRPr lang="en-US" altLang="zh-TW" dirty="0" smtClean="0"/>
          </a:p>
          <a:p>
            <a:r>
              <a:rPr lang="en-US" altLang="zh-TW" b="1" dirty="0" smtClean="0">
                <a:solidFill>
                  <a:srgbClr val="FFC000"/>
                </a:solidFill>
              </a:rPr>
              <a:t>a1,</a:t>
            </a:r>
            <a:r>
              <a:rPr lang="en-US" altLang="zh-TW" b="1" dirty="0" smtClean="0">
                <a:solidFill>
                  <a:srgbClr val="92D050"/>
                </a:solidFill>
              </a:rPr>
              <a:t>b5,b9,b25,</a:t>
            </a:r>
            <a:r>
              <a:rPr lang="en-US" altLang="zh-TW" b="1" dirty="0" smtClean="0">
                <a:solidFill>
                  <a:srgbClr val="00B0F0"/>
                </a:solidFill>
              </a:rPr>
              <a:t>c88,</a:t>
            </a:r>
            <a:r>
              <a:rPr lang="en-US" altLang="zh-TW" b="1" dirty="0" smtClean="0">
                <a:solidFill>
                  <a:srgbClr val="FFC000"/>
                </a:solidFill>
              </a:rPr>
              <a:t>a7,</a:t>
            </a:r>
            <a:r>
              <a:rPr lang="en-US" altLang="zh-TW" b="1" dirty="0" smtClean="0">
                <a:solidFill>
                  <a:srgbClr val="00B0F0"/>
                </a:solidFill>
              </a:rPr>
              <a:t>c56,</a:t>
            </a:r>
            <a:r>
              <a:rPr lang="en-US" altLang="zh-TW" b="1" dirty="0" smtClean="0">
                <a:solidFill>
                  <a:srgbClr val="92D050"/>
                </a:solidFill>
              </a:rPr>
              <a:t>b47,</a:t>
            </a:r>
            <a:r>
              <a:rPr lang="en-US" altLang="zh-TW" b="1" dirty="0" smtClean="0">
                <a:solidFill>
                  <a:srgbClr val="00B0F0"/>
                </a:solidFill>
              </a:rPr>
              <a:t>c1,</a:t>
            </a:r>
            <a:r>
              <a:rPr lang="en-US" altLang="zh-TW" dirty="0" smtClean="0">
                <a:solidFill>
                  <a:schemeClr val="tx1"/>
                </a:solidFill>
              </a:rPr>
              <a:t>c9</a:t>
            </a:r>
            <a:r>
              <a:rPr lang="en-US" altLang="zh-TW" dirty="0" smtClean="0"/>
              <a:t>,</a:t>
            </a:r>
          </a:p>
          <a:p>
            <a:r>
              <a:rPr lang="en-US" altLang="zh-TW" dirty="0" smtClean="0"/>
              <a:t>a3,c99,a13,a10,b30</a:t>
            </a:r>
            <a:endParaRPr lang="en-US" altLang="zh-TW" dirty="0"/>
          </a:p>
        </p:txBody>
      </p:sp>
      <p:graphicFrame>
        <p:nvGraphicFramePr>
          <p:cNvPr id="31" name="表格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790707"/>
              </p:ext>
            </p:extLst>
          </p:nvPr>
        </p:nvGraphicFramePr>
        <p:xfrm>
          <a:off x="4779887" y="4866745"/>
          <a:ext cx="3032473" cy="736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249"/>
                <a:gridCol w="1008112"/>
                <a:gridCol w="1008112"/>
              </a:tblGrid>
              <a:tr h="35313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source1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source2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source3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2" name="直線單箭頭接點 31"/>
          <p:cNvCxnSpPr>
            <a:stCxn id="27" idx="3"/>
            <a:endCxn id="31" idx="1"/>
          </p:cNvCxnSpPr>
          <p:nvPr/>
        </p:nvCxnSpPr>
        <p:spPr>
          <a:xfrm flipV="1">
            <a:off x="3923928" y="5235045"/>
            <a:ext cx="855959" cy="39658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向下箭號 32"/>
          <p:cNvSpPr/>
          <p:nvPr/>
        </p:nvSpPr>
        <p:spPr>
          <a:xfrm>
            <a:off x="1835696" y="6093296"/>
            <a:ext cx="270030" cy="194606"/>
          </a:xfrm>
          <a:prstGeom prst="downArrow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/>
          <p:cNvSpPr txBox="1"/>
          <p:nvPr/>
        </p:nvSpPr>
        <p:spPr>
          <a:xfrm>
            <a:off x="323528" y="6237312"/>
            <a:ext cx="3600399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Return the ranked list of all sources based on their scores</a:t>
            </a:r>
            <a:endParaRPr lang="zh-TW" altLang="en-US" dirty="0"/>
          </a:p>
        </p:txBody>
      </p:sp>
      <p:cxnSp>
        <p:nvCxnSpPr>
          <p:cNvPr id="36" name="直線單箭頭接點 35"/>
          <p:cNvCxnSpPr>
            <a:stCxn id="35" idx="3"/>
            <a:endCxn id="37" idx="1"/>
          </p:cNvCxnSpPr>
          <p:nvPr/>
        </p:nvCxnSpPr>
        <p:spPr>
          <a:xfrm flipV="1">
            <a:off x="3923927" y="6490211"/>
            <a:ext cx="792089" cy="7026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字方塊 36"/>
          <p:cNvSpPr txBox="1"/>
          <p:nvPr/>
        </p:nvSpPr>
        <p:spPr>
          <a:xfrm>
            <a:off x="4716016" y="6167045"/>
            <a:ext cx="4320481" cy="646331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Ranked list of all source:</a:t>
            </a:r>
          </a:p>
          <a:p>
            <a:r>
              <a:rPr lang="en-US" altLang="zh-TW" dirty="0" smtClean="0"/>
              <a:t>source2</a:t>
            </a:r>
            <a:r>
              <a:rPr lang="zh-TW" altLang="en-US" dirty="0" smtClean="0"/>
              <a:t>、</a:t>
            </a:r>
            <a:r>
              <a:rPr lang="en-US" altLang="zh-TW" dirty="0" smtClean="0"/>
              <a:t>source3</a:t>
            </a:r>
            <a:r>
              <a:rPr lang="zh-TW" altLang="en-US" dirty="0" smtClean="0"/>
              <a:t>、</a:t>
            </a:r>
            <a:r>
              <a:rPr lang="en-US" altLang="zh-TW" dirty="0" smtClean="0"/>
              <a:t>source1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3170-20A5-4978-ADA6-039D86DD7BAD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816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3" grpId="0" animBg="1"/>
      <p:bldP spid="13" grpId="1" animBg="1"/>
      <p:bldP spid="14" grpId="0" animBg="1"/>
      <p:bldP spid="16" grpId="0" animBg="1"/>
      <p:bldP spid="17" grpId="0" animBg="1"/>
      <p:bldP spid="17" grpId="1" animBg="1"/>
      <p:bldP spid="26" grpId="0" animBg="1"/>
      <p:bldP spid="27" grpId="0" animBg="1"/>
      <p:bldP spid="30" grpId="0" animBg="1"/>
      <p:bldP spid="33" grpId="0" animBg="1"/>
      <p:bldP spid="35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pPr algn="r"/>
            <a:r>
              <a:rPr lang="en-US" altLang="zh-TW" dirty="0"/>
              <a:t>Diversification approach based on Source-level estimation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600" b="1" dirty="0"/>
              <a:t>Goal</a:t>
            </a:r>
          </a:p>
          <a:p>
            <a:pPr lvl="1"/>
            <a:r>
              <a:rPr lang="en-US" altLang="zh-TW" sz="2000" dirty="0"/>
              <a:t>Proposes another diversification approach for resource selection that operates at the source </a:t>
            </a:r>
            <a:r>
              <a:rPr lang="en-US" altLang="zh-TW" sz="2000" dirty="0" smtClean="0"/>
              <a:t>level</a:t>
            </a:r>
          </a:p>
          <a:p>
            <a:pPr lvl="1"/>
            <a:endParaRPr lang="en-US" altLang="zh-TW" sz="800" b="1" dirty="0" smtClean="0"/>
          </a:p>
          <a:p>
            <a:r>
              <a:rPr lang="en-US" altLang="zh-TW" sz="2600" b="1" dirty="0" smtClean="0"/>
              <a:t>Based on existing Resource selection algorithms</a:t>
            </a:r>
          </a:p>
          <a:p>
            <a:pPr lvl="1"/>
            <a:r>
              <a:rPr lang="en-US" altLang="zh-TW" sz="2000" dirty="0" smtClean="0"/>
              <a:t>Relevant Document Distribution Estimation (</a:t>
            </a:r>
            <a:r>
              <a:rPr lang="en-US" altLang="zh-TW" sz="2000" dirty="0" err="1" smtClean="0"/>
              <a:t>ReDDE</a:t>
            </a:r>
            <a:r>
              <a:rPr lang="en-US" altLang="zh-TW" sz="2000" dirty="0" smtClean="0"/>
              <a:t>)</a:t>
            </a:r>
          </a:p>
          <a:p>
            <a:pPr lvl="1"/>
            <a:r>
              <a:rPr lang="en-US" altLang="zh-TW" sz="2000" dirty="0" smtClean="0"/>
              <a:t>Central-rank-based (CRCS)</a:t>
            </a:r>
          </a:p>
          <a:p>
            <a:pPr lvl="1"/>
            <a:r>
              <a:rPr lang="en-US" altLang="zh-TW" sz="2000" dirty="0" smtClean="0"/>
              <a:t>Big Document (Indri)</a:t>
            </a:r>
            <a:endParaRPr lang="en-US" altLang="zh-TW" sz="2000" dirty="0"/>
          </a:p>
          <a:p>
            <a:pPr lvl="1"/>
            <a:r>
              <a:rPr lang="en-US" altLang="zh-TW" sz="2000" dirty="0" smtClean="0"/>
              <a:t>CORI</a:t>
            </a:r>
          </a:p>
          <a:p>
            <a:pPr lvl="1"/>
            <a:endParaRPr lang="en-US" altLang="zh-TW" sz="800" dirty="0" smtClean="0"/>
          </a:p>
          <a:p>
            <a:r>
              <a:rPr lang="en-US" altLang="zh-TW" sz="2600" b="1" dirty="0" smtClean="0"/>
              <a:t>Combine existing diversification algorithm</a:t>
            </a:r>
          </a:p>
          <a:p>
            <a:pPr lvl="1"/>
            <a:r>
              <a:rPr lang="en-US" altLang="zh-TW" sz="2000" dirty="0" smtClean="0"/>
              <a:t>PM-2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3170-20A5-4978-ADA6-039D86DD7BAD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892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n-US" altLang="zh-TW" dirty="0"/>
              <a:t>Diversification approach based on Source-level estimation</a:t>
            </a:r>
            <a:endParaRPr lang="zh-TW" altLang="en-US" dirty="0"/>
          </a:p>
        </p:txBody>
      </p:sp>
      <p:graphicFrame>
        <p:nvGraphicFramePr>
          <p:cNvPr id="13" name="內容版面配置區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0320548"/>
              </p:ext>
            </p:extLst>
          </p:nvPr>
        </p:nvGraphicFramePr>
        <p:xfrm>
          <a:off x="4716016" y="2397890"/>
          <a:ext cx="4248472" cy="138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8"/>
                <a:gridCol w="1080120"/>
                <a:gridCol w="1008112"/>
                <a:gridCol w="10081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Query</a:t>
                      </a:r>
                      <a:r>
                        <a:rPr lang="en-US" altLang="zh-TW" baseline="0" dirty="0" smtClean="0"/>
                        <a:t> </a:t>
                      </a:r>
                    </a:p>
                    <a:p>
                      <a:r>
                        <a:rPr lang="en-US" altLang="zh-TW" baseline="0" dirty="0" smtClean="0"/>
                        <a:t>aspect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source1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source2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source3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aspect  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0.8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0.9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aspect  2</a:t>
                      </a:r>
                      <a:endParaRPr lang="zh-TW" altLang="en-US" dirty="0" smtClean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0.7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323528" y="1556792"/>
            <a:ext cx="3816424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1. Rank all sources using standard </a:t>
            </a:r>
            <a:r>
              <a:rPr lang="en-US" altLang="zh-TW" dirty="0" err="1" smtClean="0"/>
              <a:t>ReDDE</a:t>
            </a:r>
            <a:endParaRPr lang="zh-TW" altLang="en-US" dirty="0"/>
          </a:p>
        </p:txBody>
      </p:sp>
      <p:cxnSp>
        <p:nvCxnSpPr>
          <p:cNvPr id="6" name="直線單箭頭接點 5"/>
          <p:cNvCxnSpPr>
            <a:stCxn id="5" idx="3"/>
          </p:cNvCxnSpPr>
          <p:nvPr/>
        </p:nvCxnSpPr>
        <p:spPr>
          <a:xfrm flipV="1">
            <a:off x="4139952" y="1879957"/>
            <a:ext cx="576064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4716015" y="1556953"/>
            <a:ext cx="4320481" cy="646331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Ranked list of all source:</a:t>
            </a:r>
          </a:p>
          <a:p>
            <a:r>
              <a:rPr lang="en-US" altLang="zh-TW" dirty="0" smtClean="0"/>
              <a:t>source2</a:t>
            </a:r>
            <a:r>
              <a:rPr lang="zh-TW" altLang="en-US" dirty="0" smtClean="0"/>
              <a:t>、</a:t>
            </a:r>
            <a:r>
              <a:rPr lang="en-US" altLang="zh-TW" dirty="0" smtClean="0"/>
              <a:t>source3</a:t>
            </a:r>
            <a:r>
              <a:rPr lang="zh-TW" altLang="en-US" dirty="0" smtClean="0"/>
              <a:t>、</a:t>
            </a:r>
            <a:r>
              <a:rPr lang="en-US" altLang="zh-TW" dirty="0" smtClean="0"/>
              <a:t>source1</a:t>
            </a:r>
            <a:endParaRPr lang="en-US" altLang="zh-TW" dirty="0"/>
          </a:p>
        </p:txBody>
      </p:sp>
      <p:sp>
        <p:nvSpPr>
          <p:cNvPr id="11" name="向下箭號 10"/>
          <p:cNvSpPr/>
          <p:nvPr/>
        </p:nvSpPr>
        <p:spPr>
          <a:xfrm>
            <a:off x="1938013" y="2203284"/>
            <a:ext cx="230207" cy="194606"/>
          </a:xfrm>
          <a:prstGeom prst="downArrow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323528" y="2397890"/>
            <a:ext cx="3816424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2. Estimate P(</a:t>
            </a:r>
            <a:r>
              <a:rPr lang="en-US" altLang="zh-TW" dirty="0" err="1" smtClean="0"/>
              <a:t>sj</a:t>
            </a:r>
            <a:r>
              <a:rPr lang="en-US" altLang="zh-TW" dirty="0" smtClean="0"/>
              <a:t> | qi) ,the probability of relevance of source </a:t>
            </a:r>
            <a:r>
              <a:rPr lang="en-US" altLang="zh-TW" dirty="0" err="1" smtClean="0"/>
              <a:t>sj</a:t>
            </a:r>
            <a:r>
              <a:rPr lang="en-US" altLang="zh-TW" dirty="0" smtClean="0"/>
              <a:t> with respect to qi</a:t>
            </a:r>
            <a:endParaRPr lang="zh-TW" altLang="en-US" dirty="0"/>
          </a:p>
        </p:txBody>
      </p:sp>
      <p:cxnSp>
        <p:nvCxnSpPr>
          <p:cNvPr id="15" name="直線單箭頭接點 14"/>
          <p:cNvCxnSpPr/>
          <p:nvPr/>
        </p:nvCxnSpPr>
        <p:spPr>
          <a:xfrm flipV="1">
            <a:off x="4139952" y="2852936"/>
            <a:ext cx="576064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313485" y="3532728"/>
            <a:ext cx="3816424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5</a:t>
            </a:r>
            <a:r>
              <a:rPr lang="en-US" altLang="zh-TW" dirty="0" smtClean="0"/>
              <a:t>. </a:t>
            </a:r>
            <a:r>
              <a:rPr lang="en-US" altLang="zh-TW" dirty="0" err="1" smtClean="0"/>
              <a:t>Rerank</a:t>
            </a:r>
            <a:r>
              <a:rPr lang="en-US" altLang="zh-TW" dirty="0" smtClean="0"/>
              <a:t> the list obtained in step1 by using PM-2 algorithm with the estimated </a:t>
            </a:r>
            <a:r>
              <a:rPr lang="en-US" altLang="zh-TW" dirty="0"/>
              <a:t>P(</a:t>
            </a:r>
            <a:r>
              <a:rPr lang="en-US" altLang="zh-TW" dirty="0" err="1"/>
              <a:t>sj</a:t>
            </a:r>
            <a:r>
              <a:rPr lang="en-US" altLang="zh-TW" dirty="0"/>
              <a:t> | qi) </a:t>
            </a:r>
            <a:r>
              <a:rPr lang="en-US" altLang="zh-TW" dirty="0" smtClean="0"/>
              <a:t>as input</a:t>
            </a:r>
            <a:endParaRPr lang="zh-TW" altLang="en-US" dirty="0"/>
          </a:p>
        </p:txBody>
      </p:sp>
      <p:sp>
        <p:nvSpPr>
          <p:cNvPr id="17" name="向下箭號 16"/>
          <p:cNvSpPr/>
          <p:nvPr/>
        </p:nvSpPr>
        <p:spPr>
          <a:xfrm>
            <a:off x="1938012" y="3321220"/>
            <a:ext cx="230207" cy="194606"/>
          </a:xfrm>
          <a:prstGeom prst="downArrow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327490" y="4648620"/>
            <a:ext cx="3956478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6.</a:t>
            </a:r>
            <a:r>
              <a:rPr lang="en-US" altLang="zh-TW" dirty="0"/>
              <a:t> Return the ranked list of all sources based on their </a:t>
            </a:r>
            <a:r>
              <a:rPr lang="en-US" altLang="zh-TW" dirty="0" smtClean="0"/>
              <a:t>diversification</a:t>
            </a:r>
            <a:endParaRPr lang="zh-TW" altLang="en-US" dirty="0"/>
          </a:p>
        </p:txBody>
      </p:sp>
      <p:sp>
        <p:nvSpPr>
          <p:cNvPr id="19" name="向下箭號 18"/>
          <p:cNvSpPr/>
          <p:nvPr/>
        </p:nvSpPr>
        <p:spPr>
          <a:xfrm>
            <a:off x="1952017" y="4458530"/>
            <a:ext cx="230207" cy="194606"/>
          </a:xfrm>
          <a:prstGeom prst="downArrow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0" name="直線單箭頭接點 19"/>
          <p:cNvCxnSpPr/>
          <p:nvPr/>
        </p:nvCxnSpPr>
        <p:spPr>
          <a:xfrm flipV="1">
            <a:off x="4292352" y="5010636"/>
            <a:ext cx="576064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4823519" y="4687471"/>
            <a:ext cx="4320481" cy="646331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Ranked list of all source:</a:t>
            </a:r>
          </a:p>
          <a:p>
            <a:r>
              <a:rPr lang="en-US" altLang="zh-TW" dirty="0" smtClean="0"/>
              <a:t>source2</a:t>
            </a:r>
            <a:r>
              <a:rPr lang="zh-TW" altLang="en-US" dirty="0" smtClean="0"/>
              <a:t>、</a:t>
            </a:r>
            <a:r>
              <a:rPr lang="en-US" altLang="zh-TW" dirty="0" smtClean="0"/>
              <a:t>source1</a:t>
            </a:r>
            <a:r>
              <a:rPr lang="zh-TW" altLang="en-US" dirty="0" smtClean="0"/>
              <a:t>、</a:t>
            </a:r>
            <a:r>
              <a:rPr lang="en-US" altLang="zh-TW" dirty="0" smtClean="0"/>
              <a:t>source3</a:t>
            </a:r>
            <a:endParaRPr lang="en-US" altLang="zh-TW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3170-20A5-4978-ADA6-039D86DD7BAD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509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LR-</a:t>
            </a:r>
            <a:r>
              <a:rPr lang="en-US" altLang="zh-TW" dirty="0" err="1" smtClean="0"/>
              <a:t>Divs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800" b="1" dirty="0"/>
                  <a:t>U</a:t>
                </a:r>
                <a:r>
                  <a:rPr lang="en-US" altLang="zh-TW" sz="2800" b="1" dirty="0" smtClean="0"/>
                  <a:t>tilize </a:t>
                </a:r>
                <a:r>
                  <a:rPr lang="en-US" altLang="zh-TW" sz="2800" b="1" dirty="0"/>
                  <a:t>the source </a:t>
                </a:r>
                <a:r>
                  <a:rPr lang="en-US" altLang="zh-TW" sz="2800" b="1" dirty="0" smtClean="0"/>
                  <a:t>score information </a:t>
                </a:r>
                <a:r>
                  <a:rPr lang="en-US" altLang="zh-TW" sz="2800" b="1" dirty="0"/>
                  <a:t>from the </a:t>
                </a:r>
                <a:r>
                  <a:rPr lang="en-US" altLang="zh-TW" sz="2800" b="1" dirty="0" smtClean="0"/>
                  <a:t>resource </a:t>
                </a:r>
                <a:r>
                  <a:rPr lang="en-US" altLang="zh-TW" sz="2800" b="1" dirty="0"/>
                  <a:t>selection algorithms </a:t>
                </a:r>
                <a:r>
                  <a:rPr lang="en-US" altLang="zh-TW" sz="2800" b="1" dirty="0" smtClean="0"/>
                  <a:t>as features:</a:t>
                </a:r>
              </a:p>
              <a:p>
                <a:pPr lvl="1"/>
                <a:r>
                  <a:rPr lang="en-US" altLang="zh-TW" sz="2400" dirty="0" err="1" smtClean="0"/>
                  <a:t>ReDDE.top</a:t>
                </a:r>
                <a:r>
                  <a:rPr lang="zh-TW" altLang="en-US" sz="2400" dirty="0" smtClean="0"/>
                  <a:t>、</a:t>
                </a:r>
                <a:r>
                  <a:rPr lang="en-US" altLang="zh-TW" sz="2400" dirty="0" smtClean="0"/>
                  <a:t>CRCS</a:t>
                </a:r>
                <a:r>
                  <a:rPr lang="zh-TW" altLang="en-US" sz="2400" dirty="0" smtClean="0"/>
                  <a:t>、</a:t>
                </a:r>
                <a:r>
                  <a:rPr lang="en-US" altLang="zh-TW" sz="2400" dirty="0" smtClean="0"/>
                  <a:t>Big Document</a:t>
                </a:r>
                <a:r>
                  <a:rPr lang="zh-TW" altLang="en-US" sz="2400" dirty="0" smtClean="0"/>
                  <a:t>、</a:t>
                </a:r>
                <a:r>
                  <a:rPr lang="en-US" altLang="zh-TW" sz="2400" dirty="0" smtClean="0"/>
                  <a:t>CORI</a:t>
                </a:r>
              </a:p>
              <a:p>
                <a:pPr lvl="1"/>
                <a:endParaRPr lang="en-US" altLang="zh-TW" sz="800" dirty="0" smtClean="0"/>
              </a:p>
              <a:p>
                <a:r>
                  <a:rPr lang="en-US" altLang="zh-TW" sz="2800" b="1" dirty="0" smtClean="0"/>
                  <a:t>Relevance probability </a:t>
                </a:r>
                <a:r>
                  <a:rPr lang="en-US" altLang="zh-TW" sz="2800" b="1" dirty="0"/>
                  <a:t>of source S</a:t>
                </a:r>
                <a:r>
                  <a:rPr lang="en-US" altLang="zh-TW" sz="2800" b="1" dirty="0" smtClean="0"/>
                  <a:t>i given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sz="2800" b="1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800" b="1" i="1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altLang="zh-TW" sz="2800" b="1" i="1">
                            <a:latin typeface="Cambria Math"/>
                          </a:rPr>
                          <m:t>𝒊</m:t>
                        </m:r>
                      </m:sub>
                      <m:sup>
                        <m:r>
                          <a:rPr lang="en-US" altLang="zh-TW" sz="2800" b="1" i="1">
                            <a:latin typeface="Cambria Math"/>
                          </a:rPr>
                          <m:t>𝒋</m:t>
                        </m:r>
                      </m:sup>
                    </m:sSubSup>
                  </m:oMath>
                </a14:m>
                <a:r>
                  <a:rPr lang="en-US" altLang="zh-TW" sz="2800" b="1" dirty="0" smtClean="0"/>
                  <a:t> by </a:t>
                </a:r>
                <a:r>
                  <a:rPr lang="en-US" altLang="zh-TW" sz="2800" b="1" dirty="0"/>
                  <a:t>a sigmoid function </a:t>
                </a:r>
                <a:r>
                  <a:rPr lang="el-GR" altLang="zh-TW" sz="2800" b="1" dirty="0" smtClean="0"/>
                  <a:t>σ</a:t>
                </a:r>
                <a:r>
                  <a:rPr lang="en-US" altLang="zh-TW" sz="2800" b="1" dirty="0" smtClean="0"/>
                  <a:t>:</a:t>
                </a:r>
              </a:p>
              <a:p>
                <a:endParaRPr lang="en-US" altLang="zh-TW" sz="2800" b="1" dirty="0" smtClean="0"/>
              </a:p>
              <a:p>
                <a:endParaRPr lang="en-US" altLang="zh-TW" sz="2800" b="1" dirty="0"/>
              </a:p>
              <a:p>
                <a:endParaRPr lang="en-US" altLang="zh-TW" sz="2800" b="1" dirty="0" smtClean="0"/>
              </a:p>
              <a:p>
                <a:endParaRPr lang="en-US" altLang="zh-TW" sz="800" b="1" dirty="0" smtClean="0"/>
              </a:p>
              <a:p>
                <a:pPr>
                  <a:lnSpc>
                    <a:spcPct val="150000"/>
                  </a:lnSpc>
                </a:pPr>
                <a:r>
                  <a:rPr lang="en-US" altLang="zh-TW" sz="2800" b="1" dirty="0" smtClean="0"/>
                  <a:t>Learning </a:t>
                </a:r>
                <a:r>
                  <a:rPr lang="en-US" altLang="zh-TW" sz="2800" b="1" dirty="0"/>
                  <a:t>the combination weight </a:t>
                </a:r>
                <a:r>
                  <a:rPr lang="en-US" altLang="zh-TW" sz="2800" b="1" dirty="0" smtClean="0"/>
                  <a:t>w</a:t>
                </a:r>
                <a:endParaRPr lang="zh-TW" altLang="en-US" sz="2800" b="1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348" r="-2296" b="-125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88" y="4149080"/>
            <a:ext cx="4970064" cy="79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971590" y="4797152"/>
                <a:ext cx="7704866" cy="989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altLang="zh-TW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  <m:sup>
                        <m:r>
                          <a:rPr lang="en-US" altLang="zh-TW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𝒋</m:t>
                        </m:r>
                      </m:sup>
                    </m:sSubSup>
                  </m:oMath>
                </a14:m>
                <a:r>
                  <a:rPr lang="en-US" altLang="zh-TW" sz="1600" b="1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TW" sz="1600" dirty="0">
                    <a:solidFill>
                      <a:srgbClr val="0070C0"/>
                    </a:solidFill>
                  </a:rPr>
                  <a:t>: the binary variable that indicates the relevance of the i-</a:t>
                </a:r>
                <a:r>
                  <a:rPr lang="en-US" altLang="zh-TW" sz="1600" dirty="0" err="1">
                    <a:solidFill>
                      <a:srgbClr val="0070C0"/>
                    </a:solidFill>
                  </a:rPr>
                  <a:t>th</a:t>
                </a:r>
                <a:r>
                  <a:rPr lang="en-US" altLang="zh-TW" sz="1600" dirty="0">
                    <a:solidFill>
                      <a:srgbClr val="0070C0"/>
                    </a:solidFill>
                  </a:rPr>
                  <a:t> source to the query </a:t>
                </a:r>
                <a:r>
                  <a:rPr lang="en-US" altLang="zh-TW" sz="1600" dirty="0" err="1">
                    <a:solidFill>
                      <a:srgbClr val="0070C0"/>
                    </a:solidFill>
                  </a:rPr>
                  <a:t>q</a:t>
                </a:r>
                <a:r>
                  <a:rPr lang="en-US" altLang="zh-TW" sz="1600" baseline="-25000" dirty="0" err="1">
                    <a:solidFill>
                      <a:srgbClr val="0070C0"/>
                    </a:solidFill>
                  </a:rPr>
                  <a:t>j</a:t>
                </a:r>
                <a:endParaRPr lang="zh-TW" altLang="zh-TW" sz="1600" dirty="0">
                  <a:solidFill>
                    <a:srgbClr val="0070C0"/>
                  </a:solidFill>
                </a:endParaRPr>
              </a:p>
              <a:p>
                <a:r>
                  <a:rPr lang="en-US" altLang="zh-TW" sz="1600" dirty="0" smtClean="0">
                    <a:solidFill>
                      <a:srgbClr val="0070C0"/>
                    </a:solidFill>
                  </a:rPr>
                  <a:t>     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sz="16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1600">
                            <a:solidFill>
                              <a:srgbClr val="0070C0"/>
                            </a:solidFill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n-US" altLang="zh-TW" sz="1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zh-TW" sz="1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altLang="zh-TW" sz="1600" dirty="0">
                    <a:solidFill>
                      <a:srgbClr val="0070C0"/>
                    </a:solidFill>
                  </a:rPr>
                  <a:t> =1 indicates relevance,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sz="16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1600">
                            <a:solidFill>
                              <a:srgbClr val="0070C0"/>
                            </a:solidFill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n-US" altLang="zh-TW" sz="1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zh-TW" sz="1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altLang="zh-TW" sz="1600" dirty="0">
                    <a:solidFill>
                      <a:srgbClr val="0070C0"/>
                    </a:solidFill>
                  </a:rPr>
                  <a:t> =0 indicates </a:t>
                </a:r>
                <a:r>
                  <a:rPr lang="en-US" altLang="zh-TW" sz="1600" dirty="0" smtClean="0">
                    <a:solidFill>
                      <a:srgbClr val="0070C0"/>
                    </a:solidFill>
                  </a:rPr>
                  <a:t>otherwise)</a:t>
                </a:r>
                <a:endParaRPr lang="zh-TW" altLang="zh-TW" sz="1600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altLang="zh-TW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  <m:sup>
                        <m:r>
                          <a:rPr lang="en-US" altLang="zh-TW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𝒋</m:t>
                        </m:r>
                      </m:sup>
                    </m:sSubSup>
                  </m:oMath>
                </a14:m>
                <a:r>
                  <a:rPr lang="en-US" altLang="zh-TW" sz="1600" dirty="0">
                    <a:solidFill>
                      <a:srgbClr val="0070C0"/>
                    </a:solidFill>
                  </a:rPr>
                  <a:t> : the vector of all features returned by the resource selection </a:t>
                </a:r>
                <a:r>
                  <a:rPr lang="en-US" altLang="zh-TW" sz="1600" dirty="0" smtClean="0">
                    <a:solidFill>
                      <a:srgbClr val="0070C0"/>
                    </a:solidFill>
                  </a:rPr>
                  <a:t>algorithms</a:t>
                </a:r>
                <a:endParaRPr lang="zh-TW" altLang="zh-TW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90" y="4797152"/>
                <a:ext cx="7704866" cy="989310"/>
              </a:xfrm>
              <a:prstGeom prst="rect">
                <a:avLst/>
              </a:prstGeom>
              <a:blipFill rotWithShape="1">
                <a:blip r:embed="rId4"/>
                <a:stretch>
                  <a:fillRect b="-80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3170-20A5-4978-ADA6-039D86DD7BAD}" type="slidenum">
              <a:rPr lang="zh-TW" altLang="en-US" smtClean="0"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4999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zh-TW" dirty="0">
                <a:latin typeface="+mj-lt"/>
                <a:ea typeface="+mj-ea"/>
                <a:cs typeface="+mj-cs"/>
              </a:rPr>
              <a:t>R-based diversification metric</a:t>
            </a:r>
            <a:endParaRPr lang="zh-TW" alt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en-US" altLang="zh-TW" dirty="0" smtClean="0"/>
              <a:t>Based </a:t>
            </a:r>
            <a:r>
              <a:rPr lang="en-US" altLang="zh-TW" dirty="0"/>
              <a:t>on the popular R-metric </a:t>
            </a:r>
            <a:r>
              <a:rPr lang="en-US" altLang="zh-TW" dirty="0" smtClean="0"/>
              <a:t>for </a:t>
            </a:r>
            <a:r>
              <a:rPr lang="en-US" altLang="zh-TW" dirty="0"/>
              <a:t>resource </a:t>
            </a:r>
            <a:r>
              <a:rPr lang="en-US" altLang="zh-TW" dirty="0" smtClean="0"/>
              <a:t>selection in </a:t>
            </a:r>
            <a:r>
              <a:rPr lang="en-US" altLang="zh-TW" dirty="0"/>
              <a:t>federated </a:t>
            </a:r>
            <a:r>
              <a:rPr lang="en-US" altLang="zh-TW" dirty="0" smtClean="0"/>
              <a:t>search</a:t>
            </a:r>
          </a:p>
          <a:p>
            <a:pPr marL="0" indent="0"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sz="2000" dirty="0"/>
              <a:t> </a:t>
            </a:r>
            <a:r>
              <a:rPr lang="en-US" altLang="zh-TW" sz="2000" dirty="0" smtClean="0"/>
              <a:t>    </a:t>
            </a:r>
            <a:endParaRPr lang="en-US" altLang="zh-TW" dirty="0" smtClean="0"/>
          </a:p>
          <a:p>
            <a:endParaRPr lang="en-US" altLang="zh-TW" sz="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7"/>
            <a:ext cx="2160240" cy="956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275856" y="2708920"/>
            <a:ext cx="568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err="1">
                <a:solidFill>
                  <a:srgbClr val="0070C0"/>
                </a:solidFill>
              </a:rPr>
              <a:t>Ei</a:t>
            </a:r>
            <a:r>
              <a:rPr lang="en-US" altLang="zh-TW" sz="1600" dirty="0">
                <a:solidFill>
                  <a:srgbClr val="0070C0"/>
                </a:solidFill>
              </a:rPr>
              <a:t> : the number of relevant documents of the i-</a:t>
            </a:r>
            <a:r>
              <a:rPr lang="en-US" altLang="zh-TW" sz="1600" dirty="0" err="1">
                <a:solidFill>
                  <a:srgbClr val="0070C0"/>
                </a:solidFill>
              </a:rPr>
              <a:t>th</a:t>
            </a:r>
            <a:r>
              <a:rPr lang="en-US" altLang="zh-TW" sz="1600" dirty="0">
                <a:solidFill>
                  <a:srgbClr val="0070C0"/>
                </a:solidFill>
              </a:rPr>
              <a:t> source </a:t>
            </a:r>
            <a:r>
              <a:rPr lang="en-US" altLang="zh-TW" sz="1600" dirty="0" smtClean="0">
                <a:solidFill>
                  <a:srgbClr val="0070C0"/>
                </a:solidFill>
              </a:rPr>
              <a:t>  </a:t>
            </a:r>
          </a:p>
          <a:p>
            <a:r>
              <a:rPr lang="en-US" altLang="zh-TW" sz="1600" dirty="0" smtClean="0">
                <a:solidFill>
                  <a:srgbClr val="0070C0"/>
                </a:solidFill>
              </a:rPr>
              <a:t>      according </a:t>
            </a:r>
            <a:r>
              <a:rPr lang="en-US" altLang="zh-TW" sz="1600" dirty="0">
                <a:solidFill>
                  <a:srgbClr val="0070C0"/>
                </a:solidFill>
              </a:rPr>
              <a:t>to the ranking E by a particular resource </a:t>
            </a:r>
            <a:endParaRPr lang="en-US" altLang="zh-TW" sz="1600" dirty="0" smtClean="0">
              <a:solidFill>
                <a:srgbClr val="0070C0"/>
              </a:solidFill>
            </a:endParaRPr>
          </a:p>
          <a:p>
            <a:r>
              <a:rPr lang="en-US" altLang="zh-TW" sz="1600" dirty="0">
                <a:solidFill>
                  <a:srgbClr val="0070C0"/>
                </a:solidFill>
              </a:rPr>
              <a:t> </a:t>
            </a:r>
            <a:r>
              <a:rPr lang="en-US" altLang="zh-TW" sz="1600" dirty="0" smtClean="0">
                <a:solidFill>
                  <a:srgbClr val="0070C0"/>
                </a:solidFill>
              </a:rPr>
              <a:t>      selection </a:t>
            </a:r>
            <a:r>
              <a:rPr lang="en-US" altLang="zh-TW" sz="1600" dirty="0">
                <a:solidFill>
                  <a:srgbClr val="0070C0"/>
                </a:solidFill>
              </a:rPr>
              <a:t>algorithm.</a:t>
            </a:r>
            <a:endParaRPr lang="zh-TW" altLang="zh-TW" sz="1600" dirty="0">
              <a:solidFill>
                <a:srgbClr val="0070C0"/>
              </a:solidFill>
            </a:endParaRPr>
          </a:p>
          <a:p>
            <a:r>
              <a:rPr lang="en-US" altLang="zh-TW" sz="1600" b="1" dirty="0">
                <a:solidFill>
                  <a:srgbClr val="0070C0"/>
                </a:solidFill>
              </a:rPr>
              <a:t>Bi</a:t>
            </a:r>
            <a:r>
              <a:rPr lang="en-US" altLang="zh-TW" sz="1600" dirty="0">
                <a:solidFill>
                  <a:srgbClr val="0070C0"/>
                </a:solidFill>
              </a:rPr>
              <a:t> : the same quantity with respect to the optimal ranking B</a:t>
            </a:r>
            <a:r>
              <a:rPr lang="en-US" altLang="zh-TW" sz="1600" dirty="0" smtClean="0">
                <a:solidFill>
                  <a:srgbClr val="0070C0"/>
                </a:solidFill>
              </a:rPr>
              <a:t>.</a:t>
            </a:r>
            <a:endParaRPr lang="zh-TW" altLang="zh-TW" sz="1600" dirty="0">
              <a:solidFill>
                <a:srgbClr val="0070C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3170-20A5-4978-ADA6-039D86DD7BAD}" type="slidenum">
              <a:rPr lang="zh-TW" altLang="en-US" smtClean="0"/>
              <a:t>14</a:t>
            </a:fld>
            <a:endParaRPr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957330"/>
              </p:ext>
            </p:extLst>
          </p:nvPr>
        </p:nvGraphicFramePr>
        <p:xfrm>
          <a:off x="1043608" y="4249896"/>
          <a:ext cx="216024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9180"/>
                <a:gridCol w="597004"/>
                <a:gridCol w="504056"/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Ei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Bi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source1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source2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source3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513353" y="4221088"/>
                <a:ext cx="4587039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R3=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/>
                          </a:rPr>
                          <m:t>3+2+4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/>
                          </a:rPr>
                          <m:t>5+3+6</m:t>
                        </m:r>
                      </m:den>
                    </m:f>
                    <m:r>
                      <m:rPr>
                        <m:nor/>
                      </m:rPr>
                      <a:rPr lang="en-US" altLang="zh-TW" sz="2400" dirty="0"/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/>
                          </a:rPr>
                          <m:t>14</m:t>
                        </m:r>
                      </m:den>
                    </m:f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353" y="4221088"/>
                <a:ext cx="4587039" cy="616964"/>
              </a:xfrm>
              <a:prstGeom prst="rect">
                <a:avLst/>
              </a:prstGeom>
              <a:blipFill rotWithShape="1">
                <a:blip r:embed="rId3"/>
                <a:stretch>
                  <a:fillRect l="-1992" b="-78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394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zh-TW" dirty="0">
                <a:latin typeface="+mj-lt"/>
                <a:ea typeface="+mj-ea"/>
                <a:cs typeface="+mj-cs"/>
              </a:rPr>
              <a:t>R-based diversification metric</a:t>
            </a:r>
            <a:endParaRPr lang="zh-TW" alt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en-US" altLang="zh-TW" dirty="0" smtClean="0"/>
              <a:t>R-based </a:t>
            </a:r>
            <a:r>
              <a:rPr lang="en-US" altLang="zh-TW" dirty="0"/>
              <a:t>diversification </a:t>
            </a:r>
            <a:r>
              <a:rPr lang="en-US" altLang="zh-TW" dirty="0" smtClean="0"/>
              <a:t>metric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7680853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754386" y="3030051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>
                <a:solidFill>
                  <a:srgbClr val="0070C0"/>
                </a:solidFill>
              </a:rPr>
              <a:t>S</a:t>
            </a:r>
            <a:r>
              <a:rPr lang="en-US" altLang="zh-TW" sz="1600" dirty="0">
                <a:solidFill>
                  <a:srgbClr val="0070C0"/>
                </a:solidFill>
              </a:rPr>
              <a:t> : the set of selected sources for comparison </a:t>
            </a:r>
            <a:endParaRPr lang="zh-TW" altLang="zh-TW" sz="1600" dirty="0">
              <a:solidFill>
                <a:srgbClr val="0070C0"/>
              </a:solidFill>
            </a:endParaRPr>
          </a:p>
          <a:p>
            <a:r>
              <a:rPr lang="en-US" altLang="zh-TW" sz="1600" b="1" dirty="0">
                <a:solidFill>
                  <a:srgbClr val="0070C0"/>
                </a:solidFill>
              </a:rPr>
              <a:t>M</a:t>
            </a:r>
            <a:r>
              <a:rPr lang="en-US" altLang="zh-TW" sz="1600" dirty="0">
                <a:solidFill>
                  <a:srgbClr val="0070C0"/>
                </a:solidFill>
              </a:rPr>
              <a:t> : a diversity metric of a ranked list of </a:t>
            </a:r>
            <a:r>
              <a:rPr lang="en-US" altLang="zh-TW" sz="1600" dirty="0" smtClean="0">
                <a:solidFill>
                  <a:srgbClr val="0070C0"/>
                </a:solidFill>
              </a:rPr>
              <a:t>documents </a:t>
            </a:r>
          </a:p>
          <a:p>
            <a:r>
              <a:rPr lang="en-US" altLang="zh-TW" sz="1600" dirty="0">
                <a:solidFill>
                  <a:srgbClr val="0070C0"/>
                </a:solidFill>
              </a:rPr>
              <a:t> </a:t>
            </a:r>
            <a:r>
              <a:rPr lang="en-US" altLang="zh-TW" sz="1600" dirty="0" smtClean="0">
                <a:solidFill>
                  <a:srgbClr val="0070C0"/>
                </a:solidFill>
              </a:rPr>
              <a:t>    (ex: </a:t>
            </a:r>
            <a:r>
              <a:rPr lang="en-US" altLang="zh-TW" sz="1600" dirty="0">
                <a:solidFill>
                  <a:srgbClr val="0070C0"/>
                </a:solidFill>
              </a:rPr>
              <a:t>ERR-IA, </a:t>
            </a:r>
            <a:r>
              <a:rPr lang="zh-TW" altLang="zh-TW" sz="1600" dirty="0">
                <a:solidFill>
                  <a:srgbClr val="0070C0"/>
                </a:solidFill>
              </a:rPr>
              <a:t>α</a:t>
            </a:r>
            <a:r>
              <a:rPr lang="en-US" altLang="zh-TW" sz="1600" dirty="0">
                <a:solidFill>
                  <a:srgbClr val="0070C0"/>
                </a:solidFill>
              </a:rPr>
              <a:t>-</a:t>
            </a:r>
            <a:r>
              <a:rPr lang="en-US" altLang="zh-TW" sz="1600" dirty="0" err="1">
                <a:solidFill>
                  <a:srgbClr val="0070C0"/>
                </a:solidFill>
              </a:rPr>
              <a:t>nDCG</a:t>
            </a:r>
            <a:r>
              <a:rPr lang="en-US" altLang="zh-TW" sz="1600" dirty="0">
                <a:solidFill>
                  <a:srgbClr val="0070C0"/>
                </a:solidFill>
              </a:rPr>
              <a:t>, </a:t>
            </a:r>
            <a:r>
              <a:rPr lang="en-US" altLang="zh-TW" sz="1600" dirty="0" err="1">
                <a:solidFill>
                  <a:srgbClr val="0070C0"/>
                </a:solidFill>
              </a:rPr>
              <a:t>Prec</a:t>
            </a:r>
            <a:r>
              <a:rPr lang="en-US" altLang="zh-TW" sz="1600" dirty="0">
                <a:solidFill>
                  <a:srgbClr val="0070C0"/>
                </a:solidFill>
              </a:rPr>
              <a:t>-IA, S-Recall and </a:t>
            </a:r>
            <a:r>
              <a:rPr lang="en-US" altLang="zh-TW" sz="1600" dirty="0" smtClean="0">
                <a:solidFill>
                  <a:srgbClr val="0070C0"/>
                </a:solidFill>
              </a:rPr>
              <a:t>NRBP) </a:t>
            </a:r>
            <a:endParaRPr lang="zh-TW" altLang="zh-TW" sz="1600" dirty="0">
              <a:solidFill>
                <a:srgbClr val="0070C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3170-20A5-4978-ADA6-039D86DD7BAD}" type="slidenum">
              <a:rPr lang="zh-TW" altLang="en-US" smtClean="0"/>
              <a:t>15</a:t>
            </a:fld>
            <a:endParaRPr lang="zh-TW" altLang="en-US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478274"/>
              </p:ext>
            </p:extLst>
          </p:nvPr>
        </p:nvGraphicFramePr>
        <p:xfrm>
          <a:off x="539552" y="4005064"/>
          <a:ext cx="5904656" cy="2592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2832"/>
                <a:gridCol w="1444702"/>
                <a:gridCol w="2277122"/>
              </a:tblGrid>
              <a:tr h="432048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800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altLang="zh-TW" dirty="0" err="1" smtClean="0"/>
                        <a:t>nDCG</a:t>
                      </a:r>
                      <a:r>
                        <a:rPr lang="en-US" altLang="zh-TW" dirty="0" smtClean="0"/>
                        <a:t>(S)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800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altLang="zh-TW" dirty="0" err="1" smtClean="0">
                          <a:solidFill>
                            <a:schemeClr val="tx1"/>
                          </a:solidFill>
                        </a:rPr>
                        <a:t>nDCG</a:t>
                      </a:r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(all</a:t>
                      </a:r>
                      <a:r>
                        <a:rPr lang="en-US" altLang="zh-TW" baseline="0" dirty="0" smtClean="0">
                          <a:solidFill>
                            <a:schemeClr val="tx1"/>
                          </a:solidFill>
                        </a:rPr>
                        <a:t> source</a:t>
                      </a:r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Set 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0.5</a:t>
                      </a:r>
                      <a:endParaRPr lang="zh-TW" altLang="en-US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Set 2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0.3</a:t>
                      </a:r>
                      <a:endParaRPr lang="zh-TW" altLang="en-US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Set 3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0.6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Set 4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0.4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tx2"/>
                          </a:solidFill>
                        </a:rPr>
                        <a:t>0.5</a:t>
                      </a:r>
                      <a:endParaRPr lang="zh-TW" alt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Set 5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0.2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字方塊 10"/>
              <p:cNvSpPr txBox="1"/>
              <p:nvPr/>
            </p:nvSpPr>
            <p:spPr>
              <a:xfrm>
                <a:off x="6598961" y="5013176"/>
                <a:ext cx="2293519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RM(S)=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/>
                          </a:rPr>
                          <m:t>0.4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/>
                          </a:rPr>
                          <m:t>0.6</m:t>
                        </m:r>
                      </m:den>
                    </m:f>
                    <m:r>
                      <m:rPr>
                        <m:nor/>
                      </m:rPr>
                      <a:rPr lang="en-US" altLang="zh-TW" sz="2400" dirty="0"/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961" y="5013176"/>
                <a:ext cx="2293519" cy="616964"/>
              </a:xfrm>
              <a:prstGeom prst="rect">
                <a:avLst/>
              </a:prstGeom>
              <a:blipFill rotWithShape="1">
                <a:blip r:embed="rId3"/>
                <a:stretch>
                  <a:fillRect l="-4255" b="-78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670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accent3">
                    <a:lumMod val="65000"/>
                  </a:schemeClr>
                </a:solidFill>
              </a:rPr>
              <a:t>Introduction</a:t>
            </a:r>
          </a:p>
          <a:p>
            <a:r>
              <a:rPr lang="en-US" altLang="zh-TW" dirty="0" smtClean="0">
                <a:solidFill>
                  <a:schemeClr val="accent3">
                    <a:lumMod val="65000"/>
                  </a:schemeClr>
                </a:solidFill>
              </a:rPr>
              <a:t>Approach</a:t>
            </a:r>
          </a:p>
          <a:p>
            <a:r>
              <a:rPr lang="en-US" altLang="zh-TW" b="1" dirty="0" smtClean="0"/>
              <a:t>Experiments</a:t>
            </a:r>
          </a:p>
          <a:p>
            <a:r>
              <a:rPr lang="en-US" altLang="zh-TW" dirty="0" smtClean="0">
                <a:solidFill>
                  <a:schemeClr val="accent3">
                    <a:lumMod val="65000"/>
                  </a:schemeClr>
                </a:solidFill>
              </a:rPr>
              <a:t>Conclusion</a:t>
            </a:r>
            <a:endParaRPr lang="zh-TW" altLang="en-US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3170-20A5-4978-ADA6-039D86DD7BAD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520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b="1" dirty="0" smtClean="0"/>
              <a:t>Dataset</a:t>
            </a:r>
          </a:p>
          <a:p>
            <a:pPr lvl="1"/>
            <a:r>
              <a:rPr lang="en-US" altLang="zh-TW" sz="2400" dirty="0" err="1" smtClean="0"/>
              <a:t>Testbed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b</a:t>
            </a:r>
            <a:r>
              <a:rPr lang="en-US" altLang="zh-TW" sz="2400" dirty="0" smtClean="0"/>
              <a:t>ased on </a:t>
            </a:r>
            <a:r>
              <a:rPr lang="en-US" altLang="zh-TW" sz="2400" dirty="0" err="1" smtClean="0"/>
              <a:t>Clueweb</a:t>
            </a:r>
            <a:r>
              <a:rPr lang="en-US" altLang="zh-TW" sz="2400" dirty="0" smtClean="0"/>
              <a:t> English</a:t>
            </a:r>
          </a:p>
          <a:p>
            <a:r>
              <a:rPr lang="en-US" altLang="zh-TW" sz="2800" b="1" dirty="0" smtClean="0"/>
              <a:t>Centralized </a:t>
            </a:r>
            <a:r>
              <a:rPr lang="en-US" altLang="zh-TW" sz="2800" b="1" dirty="0"/>
              <a:t>sample </a:t>
            </a:r>
            <a:r>
              <a:rPr lang="en-US" altLang="zh-TW" sz="2800" b="1" dirty="0" smtClean="0"/>
              <a:t>database</a:t>
            </a:r>
          </a:p>
          <a:p>
            <a:pPr lvl="1"/>
            <a:r>
              <a:rPr lang="en-US" altLang="zh-TW" sz="2400" dirty="0" smtClean="0"/>
              <a:t>300 </a:t>
            </a:r>
            <a:r>
              <a:rPr lang="en-US" altLang="zh-TW" sz="2400" dirty="0"/>
              <a:t>documents have </a:t>
            </a:r>
            <a:r>
              <a:rPr lang="en-US" altLang="zh-TW" sz="2400" dirty="0" smtClean="0"/>
              <a:t>been sampled </a:t>
            </a:r>
            <a:r>
              <a:rPr lang="en-US" altLang="zh-TW" sz="2400" dirty="0"/>
              <a:t>from each </a:t>
            </a:r>
            <a:r>
              <a:rPr lang="en-US" altLang="zh-TW" sz="2400" dirty="0" smtClean="0"/>
              <a:t>source</a:t>
            </a:r>
          </a:p>
          <a:p>
            <a:r>
              <a:rPr lang="en-US" altLang="zh-TW" sz="2800" b="1" dirty="0" smtClean="0"/>
              <a:t>Diversification Algorithm</a:t>
            </a:r>
          </a:p>
          <a:p>
            <a:pPr lvl="1"/>
            <a:r>
              <a:rPr lang="en-US" altLang="zh-TW" sz="2400" dirty="0" smtClean="0"/>
              <a:t>Based on PM-2</a:t>
            </a:r>
          </a:p>
          <a:p>
            <a:pPr lvl="1"/>
            <a:r>
              <a:rPr lang="en-US" altLang="zh-TW" sz="2400" dirty="0" smtClean="0"/>
              <a:t>Aspect: subtopics</a:t>
            </a:r>
            <a:r>
              <a:rPr lang="zh-TW" altLang="en-US" sz="2400" dirty="0" smtClean="0"/>
              <a:t>、</a:t>
            </a:r>
            <a:r>
              <a:rPr lang="en-US" altLang="zh-TW" sz="2400" dirty="0" smtClean="0"/>
              <a:t>suggestions</a:t>
            </a:r>
          </a:p>
          <a:p>
            <a:r>
              <a:rPr lang="en-US" altLang="zh-TW" sz="2800" b="1" dirty="0" smtClean="0"/>
              <a:t>Baseline</a:t>
            </a:r>
          </a:p>
          <a:p>
            <a:pPr lvl="1"/>
            <a:r>
              <a:rPr lang="en-US" altLang="zh-TW" sz="2400" dirty="0" err="1" smtClean="0"/>
              <a:t>ReDDE.top</a:t>
            </a:r>
            <a:endParaRPr lang="en-US" altLang="zh-TW" sz="2400" dirty="0" smtClean="0"/>
          </a:p>
          <a:p>
            <a:pPr lvl="1"/>
            <a:r>
              <a:rPr lang="en-US" altLang="zh-TW" sz="2400" dirty="0" smtClean="0"/>
              <a:t>CRCS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3170-20A5-4978-ADA6-039D86DD7BAD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607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/>
              <a:t>Diversification versus Standard Resource Selection Algorithms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sz="2800" b="1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08" y="2636912"/>
            <a:ext cx="7880062" cy="244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2411760" y="3429000"/>
            <a:ext cx="6264696" cy="57606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411760" y="2924944"/>
            <a:ext cx="6264696" cy="5760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3170-20A5-4978-ADA6-039D86DD7BAD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386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/>
              <a:t>Diversification with Different Resource Selection Algorithms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95" y="2636912"/>
            <a:ext cx="7810961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1907704" y="3356992"/>
            <a:ext cx="6753214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1907704" y="3796433"/>
            <a:ext cx="6753214" cy="43204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1907704" y="2996952"/>
            <a:ext cx="6753214" cy="432048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3170-20A5-4978-ADA6-039D86DD7BAD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659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/>
              <a:t>Introduction</a:t>
            </a:r>
          </a:p>
          <a:p>
            <a:r>
              <a:rPr lang="en-US" altLang="zh-TW" dirty="0" smtClean="0">
                <a:solidFill>
                  <a:schemeClr val="accent3">
                    <a:lumMod val="65000"/>
                  </a:schemeClr>
                </a:solidFill>
              </a:rPr>
              <a:t>Approach</a:t>
            </a:r>
          </a:p>
          <a:p>
            <a:r>
              <a:rPr lang="en-US" altLang="zh-TW" dirty="0" smtClean="0">
                <a:solidFill>
                  <a:schemeClr val="accent3">
                    <a:lumMod val="65000"/>
                  </a:schemeClr>
                </a:solidFill>
              </a:rPr>
              <a:t>Experiments</a:t>
            </a:r>
          </a:p>
          <a:p>
            <a:r>
              <a:rPr lang="en-US" altLang="zh-TW" dirty="0" smtClean="0">
                <a:solidFill>
                  <a:schemeClr val="accent3">
                    <a:lumMod val="65000"/>
                  </a:schemeClr>
                </a:solidFill>
              </a:rPr>
              <a:t>Conclusion</a:t>
            </a:r>
            <a:endParaRPr lang="zh-TW" altLang="en-US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3170-20A5-4978-ADA6-039D86DD7BAD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881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/>
              <a:t>Classification Approach for Combining Diversification Results</a:t>
            </a:r>
            <a:endParaRPr lang="zh-TW" alt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8465109" cy="4046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827583" y="4437112"/>
            <a:ext cx="8033061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3170-20A5-4978-ADA6-039D86DD7BAD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172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accent3">
                    <a:lumMod val="65000"/>
                  </a:schemeClr>
                </a:solidFill>
              </a:rPr>
              <a:t>Introduction</a:t>
            </a:r>
          </a:p>
          <a:p>
            <a:r>
              <a:rPr lang="en-US" altLang="zh-TW" dirty="0" smtClean="0">
                <a:solidFill>
                  <a:schemeClr val="accent3">
                    <a:lumMod val="65000"/>
                  </a:schemeClr>
                </a:solidFill>
              </a:rPr>
              <a:t>Approach</a:t>
            </a:r>
          </a:p>
          <a:p>
            <a:r>
              <a:rPr lang="en-US" altLang="zh-TW" dirty="0" smtClean="0">
                <a:solidFill>
                  <a:schemeClr val="accent3">
                    <a:lumMod val="65000"/>
                  </a:schemeClr>
                </a:solidFill>
              </a:rPr>
              <a:t>Experiments</a:t>
            </a:r>
          </a:p>
          <a:p>
            <a:r>
              <a:rPr lang="en-US" altLang="zh-TW" b="1" dirty="0" smtClean="0"/>
              <a:t>Conclusion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3170-20A5-4978-ADA6-039D86DD7BAD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520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 smtClean="0"/>
              <a:t>Proposes the first piece of research for incorporating search result diversification in resource selection for federated search.</a:t>
            </a:r>
          </a:p>
          <a:p>
            <a:endParaRPr lang="en-US" altLang="zh-TW" sz="2000" dirty="0" smtClean="0"/>
          </a:p>
          <a:p>
            <a:r>
              <a:rPr lang="en-US" altLang="zh-TW" sz="2000" dirty="0" smtClean="0"/>
              <a:t>A </a:t>
            </a:r>
            <a:r>
              <a:rPr lang="en-US" altLang="zh-TW" sz="2000" dirty="0"/>
              <a:t>learning based </a:t>
            </a:r>
            <a:r>
              <a:rPr lang="en-US" altLang="zh-TW" sz="2000" dirty="0" smtClean="0"/>
              <a:t>classification approach </a:t>
            </a:r>
            <a:r>
              <a:rPr lang="en-US" altLang="zh-TW" sz="2000" dirty="0"/>
              <a:t>is proposed to combine multiple </a:t>
            </a:r>
            <a:r>
              <a:rPr lang="en-US" altLang="zh-TW" sz="2000" dirty="0" smtClean="0"/>
              <a:t>resource selection algorithms </a:t>
            </a:r>
            <a:r>
              <a:rPr lang="en-US" altLang="zh-TW" sz="2000" dirty="0"/>
              <a:t>for more accurate </a:t>
            </a:r>
            <a:r>
              <a:rPr lang="en-US" altLang="zh-TW" sz="2000" dirty="0" smtClean="0"/>
              <a:t>diversification </a:t>
            </a:r>
            <a:r>
              <a:rPr lang="en-US" altLang="zh-TW" sz="2000" dirty="0"/>
              <a:t>results</a:t>
            </a:r>
            <a:r>
              <a:rPr lang="en-US" altLang="zh-TW" sz="2000" dirty="0" smtClean="0"/>
              <a:t>.</a:t>
            </a:r>
          </a:p>
          <a:p>
            <a:endParaRPr lang="en-US" altLang="zh-TW" sz="2000" dirty="0" smtClean="0"/>
          </a:p>
          <a:p>
            <a:r>
              <a:rPr lang="en-US" altLang="zh-TW" sz="2000" dirty="0" smtClean="0"/>
              <a:t>A family of new evaluation metrics is first proposed for measuring search result diversification in resource selection.</a:t>
            </a:r>
          </a:p>
          <a:p>
            <a:endParaRPr lang="en-US" altLang="zh-TW" sz="2000" dirty="0" smtClean="0"/>
          </a:p>
          <a:p>
            <a:r>
              <a:rPr lang="en-US" altLang="zh-TW" sz="2000" dirty="0" smtClean="0"/>
              <a:t>Both the approach based on sample documents and on source-level estimation can outperform traditional resource selection algorithms in result diversification.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3170-20A5-4978-ADA6-039D86DD7BAD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094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/>
          <a:lstStyle/>
          <a:p>
            <a:r>
              <a:rPr lang="en-US" altLang="zh-TW" b="1" dirty="0" smtClean="0"/>
              <a:t>Federated Search</a:t>
            </a:r>
            <a:endParaRPr lang="zh-TW" alt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15490"/>
            <a:ext cx="460851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635896" y="2276872"/>
            <a:ext cx="1584176" cy="64633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Query:</a:t>
            </a:r>
          </a:p>
          <a:p>
            <a:r>
              <a:rPr lang="zh-TW" altLang="en-US" dirty="0" smtClean="0"/>
              <a:t>螢幕翻轉相機</a:t>
            </a:r>
            <a:endParaRPr lang="zh-TW" altLang="en-US" dirty="0"/>
          </a:p>
        </p:txBody>
      </p:sp>
      <p:cxnSp>
        <p:nvCxnSpPr>
          <p:cNvPr id="10" name="直線單箭頭接點 9"/>
          <p:cNvCxnSpPr/>
          <p:nvPr/>
        </p:nvCxnSpPr>
        <p:spPr>
          <a:xfrm flipV="1">
            <a:off x="5220072" y="1700371"/>
            <a:ext cx="768008" cy="576501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KDD\Desktop\2014-06-16_16430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4" b="76142"/>
          <a:stretch/>
        </p:blipFill>
        <p:spPr bwMode="auto">
          <a:xfrm>
            <a:off x="5971033" y="1700371"/>
            <a:ext cx="3065463" cy="2628294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直線單箭頭接點 15"/>
          <p:cNvCxnSpPr>
            <a:endCxn id="12" idx="1"/>
          </p:cNvCxnSpPr>
          <p:nvPr/>
        </p:nvCxnSpPr>
        <p:spPr>
          <a:xfrm>
            <a:off x="5220072" y="2600037"/>
            <a:ext cx="750961" cy="414481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KDD\Desktop\2014-06-16_164639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09"/>
          <a:stretch/>
        </p:blipFill>
        <p:spPr bwMode="auto">
          <a:xfrm>
            <a:off x="5971033" y="3047709"/>
            <a:ext cx="3065463" cy="2000856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DD\Desktop\2014-06-16_16503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033" y="4365903"/>
            <a:ext cx="3065463" cy="183850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直線單箭頭接點 20"/>
          <p:cNvCxnSpPr/>
          <p:nvPr/>
        </p:nvCxnSpPr>
        <p:spPr>
          <a:xfrm>
            <a:off x="5220072" y="2923203"/>
            <a:ext cx="750961" cy="14427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3170-20A5-4978-ADA6-039D86DD7BAD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532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/>
              <a:t>Three major sub-problem</a:t>
            </a:r>
          </a:p>
          <a:p>
            <a:pPr lvl="1"/>
            <a:r>
              <a:rPr lang="en-US" altLang="zh-TW" dirty="0" smtClean="0"/>
              <a:t>Resource representation</a:t>
            </a:r>
          </a:p>
          <a:p>
            <a:pPr lvl="1"/>
            <a:r>
              <a:rPr lang="en-US" altLang="zh-TW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Resource selection</a:t>
            </a:r>
          </a:p>
          <a:p>
            <a:pPr lvl="1"/>
            <a:r>
              <a:rPr lang="en-US" altLang="zh-TW" dirty="0" smtClean="0"/>
              <a:t>Result merging integrate</a:t>
            </a:r>
          </a:p>
          <a:p>
            <a:pPr marL="457200" lvl="1" indent="0">
              <a:buNone/>
            </a:pPr>
            <a:endParaRPr lang="en-US" altLang="zh-TW" dirty="0" smtClean="0"/>
          </a:p>
          <a:p>
            <a:pPr marL="342900" lvl="1" indent="-342900">
              <a:buClr>
                <a:srgbClr val="666699"/>
              </a:buClr>
              <a:buFontTx/>
              <a:buChar char="•"/>
            </a:pPr>
            <a:r>
              <a:rPr lang="en-US" altLang="zh-TW" b="1" dirty="0" smtClean="0"/>
              <a:t>Resource selection</a:t>
            </a:r>
          </a:p>
          <a:p>
            <a:pPr lvl="1"/>
            <a:r>
              <a:rPr lang="en-US" altLang="zh-TW" dirty="0" smtClean="0"/>
              <a:t>Little is known about selecting a set of sources that balances relevance and novelty.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3170-20A5-4978-ADA6-039D86DD7BAD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968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/>
              <a:t>Ambiguous and multifaceted queries</a:t>
            </a:r>
          </a:p>
          <a:p>
            <a:pPr lvl="1"/>
            <a:r>
              <a:rPr lang="en-US" altLang="zh-TW" dirty="0" smtClean="0"/>
              <a:t>EX: “Jaguar” -&gt; animal or car model</a:t>
            </a:r>
          </a:p>
          <a:p>
            <a:pPr lvl="1"/>
            <a:r>
              <a:rPr lang="en-US" altLang="zh-TW" dirty="0" smtClean="0"/>
              <a:t>EX: “Batman”-&gt; a name of movie , a comic character , or the comic itself</a:t>
            </a:r>
          </a:p>
          <a:p>
            <a:pPr lvl="1"/>
            <a:endParaRPr lang="en-US" altLang="zh-TW" dirty="0" smtClean="0"/>
          </a:p>
          <a:p>
            <a:r>
              <a:rPr lang="en-US" altLang="zh-TW" b="1" dirty="0" smtClean="0"/>
              <a:t>Goal</a:t>
            </a:r>
          </a:p>
          <a:p>
            <a:pPr lvl="1"/>
            <a:r>
              <a:rPr lang="en-US" altLang="zh-TW" dirty="0" smtClean="0"/>
              <a:t>Proposes new approach in diversifying result of resource selection in federated search.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3170-20A5-4978-ADA6-039D86DD7BAD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914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accent3">
                    <a:lumMod val="65000"/>
                  </a:schemeClr>
                </a:solidFill>
              </a:rPr>
              <a:t>Introduction</a:t>
            </a:r>
          </a:p>
          <a:p>
            <a:r>
              <a:rPr lang="en-US" altLang="zh-TW" b="1" dirty="0" smtClean="0"/>
              <a:t>Approach</a:t>
            </a:r>
          </a:p>
          <a:p>
            <a:r>
              <a:rPr lang="en-US" altLang="zh-TW" dirty="0" smtClean="0">
                <a:solidFill>
                  <a:schemeClr val="accent3">
                    <a:lumMod val="65000"/>
                  </a:schemeClr>
                </a:solidFill>
              </a:rPr>
              <a:t>Experiments</a:t>
            </a:r>
          </a:p>
          <a:p>
            <a:r>
              <a:rPr lang="en-US" altLang="zh-TW" dirty="0" smtClean="0">
                <a:solidFill>
                  <a:schemeClr val="accent3">
                    <a:lumMod val="65000"/>
                  </a:schemeClr>
                </a:solidFill>
              </a:rPr>
              <a:t>Conclusion</a:t>
            </a:r>
            <a:endParaRPr lang="zh-TW" altLang="en-US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3170-20A5-4978-ADA6-039D86DD7BAD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520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Approach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600" b="1" dirty="0" smtClean="0"/>
              <a:t>Two </a:t>
            </a:r>
            <a:r>
              <a:rPr lang="en-US" altLang="zh-TW" sz="2600" b="1" dirty="0" err="1" smtClean="0"/>
              <a:t>approches</a:t>
            </a:r>
            <a:r>
              <a:rPr lang="en-US" altLang="zh-TW" sz="2600" b="1" dirty="0" smtClean="0"/>
              <a:t> for diversification in resource selection</a:t>
            </a:r>
          </a:p>
          <a:p>
            <a:pPr lvl="1"/>
            <a:r>
              <a:rPr lang="en-US" altLang="zh-TW" sz="2000" dirty="0" smtClean="0"/>
              <a:t>Diversification approach based on sample Documents(</a:t>
            </a:r>
            <a:r>
              <a:rPr lang="en-US" altLang="zh-TW" sz="2000" dirty="0" err="1" smtClean="0"/>
              <a:t>DivD</a:t>
            </a:r>
            <a:r>
              <a:rPr lang="en-US" altLang="zh-TW" sz="2000" dirty="0" smtClean="0"/>
              <a:t>)</a:t>
            </a:r>
          </a:p>
          <a:p>
            <a:pPr lvl="1"/>
            <a:r>
              <a:rPr lang="en-US" altLang="zh-TW" sz="2000" dirty="0" smtClean="0"/>
              <a:t>Diversification approach based on Source-level estimation(</a:t>
            </a:r>
            <a:r>
              <a:rPr lang="en-US" altLang="zh-TW" sz="2000" dirty="0" err="1" smtClean="0"/>
              <a:t>DivS</a:t>
            </a:r>
            <a:r>
              <a:rPr lang="en-US" altLang="zh-TW" sz="2000" dirty="0" smtClean="0"/>
              <a:t>)</a:t>
            </a:r>
          </a:p>
          <a:p>
            <a:pPr lvl="1"/>
            <a:endParaRPr lang="en-US" altLang="zh-TW" sz="2000" dirty="0" smtClean="0"/>
          </a:p>
          <a:p>
            <a:r>
              <a:rPr lang="en-US" altLang="zh-TW" sz="2600" b="1" dirty="0"/>
              <a:t>A </a:t>
            </a:r>
            <a:r>
              <a:rPr lang="en-US" altLang="zh-TW" sz="2600" b="1" dirty="0" smtClean="0"/>
              <a:t>classification </a:t>
            </a:r>
            <a:r>
              <a:rPr lang="en-US" altLang="zh-TW" sz="2600" b="1" dirty="0"/>
              <a:t>approach combining diversification results</a:t>
            </a:r>
          </a:p>
          <a:p>
            <a:pPr lvl="1"/>
            <a:r>
              <a:rPr lang="en-US" altLang="zh-TW" sz="2000" dirty="0" smtClean="0"/>
              <a:t>LR-</a:t>
            </a:r>
            <a:r>
              <a:rPr lang="en-US" altLang="zh-TW" sz="2000" dirty="0" err="1" smtClean="0"/>
              <a:t>Divs</a:t>
            </a:r>
            <a:endParaRPr lang="en-US" altLang="zh-TW" sz="2000" dirty="0" smtClean="0"/>
          </a:p>
          <a:p>
            <a:pPr lvl="1"/>
            <a:endParaRPr lang="en-US" altLang="zh-TW" sz="2000" dirty="0" smtClean="0"/>
          </a:p>
          <a:p>
            <a:r>
              <a:rPr lang="en-US" altLang="zh-TW" sz="2600" b="1" dirty="0" smtClean="0"/>
              <a:t>Diversification metrics in resource selection for </a:t>
            </a:r>
            <a:r>
              <a:rPr lang="en-US" altLang="zh-TW" sz="2600" b="1" dirty="0" err="1" smtClean="0"/>
              <a:t>federdated</a:t>
            </a:r>
            <a:r>
              <a:rPr lang="en-US" altLang="zh-TW" sz="2600" b="1" dirty="0" smtClean="0"/>
              <a:t> search</a:t>
            </a:r>
          </a:p>
          <a:p>
            <a:pPr lvl="1"/>
            <a:r>
              <a:rPr lang="en-US" altLang="zh-TW" sz="2000" dirty="0" smtClean="0"/>
              <a:t>R-based diversification metric</a:t>
            </a:r>
          </a:p>
          <a:p>
            <a:pPr lvl="1"/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3170-20A5-4978-ADA6-039D86DD7BAD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38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pPr algn="r"/>
            <a:r>
              <a:rPr lang="en-US" altLang="zh-TW" dirty="0"/>
              <a:t>Diversification approach </a:t>
            </a:r>
            <a:r>
              <a:rPr lang="en-US" altLang="zh-TW" dirty="0" smtClean="0"/>
              <a:t>based on </a:t>
            </a:r>
            <a:r>
              <a:rPr lang="en-US" altLang="zh-TW" dirty="0"/>
              <a:t>sample </a:t>
            </a:r>
            <a:r>
              <a:rPr lang="en-US" altLang="zh-TW" dirty="0" smtClean="0"/>
              <a:t>Documents(</a:t>
            </a:r>
            <a:r>
              <a:rPr lang="en-US" altLang="zh-TW" dirty="0" err="1" smtClean="0"/>
              <a:t>DivD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600" b="1" dirty="0"/>
              <a:t>Goal</a:t>
            </a:r>
          </a:p>
          <a:p>
            <a:pPr lvl="1"/>
            <a:r>
              <a:rPr lang="en-US" altLang="zh-TW" sz="2000" dirty="0"/>
              <a:t>Reduce the contribution of a document that may be relevant to the query, but offers less novelty in the overall </a:t>
            </a:r>
            <a:r>
              <a:rPr lang="en-US" altLang="zh-TW" sz="2000" dirty="0" smtClean="0"/>
              <a:t>ranking</a:t>
            </a:r>
          </a:p>
          <a:p>
            <a:pPr marL="457200" lvl="1" indent="0">
              <a:buNone/>
            </a:pPr>
            <a:endParaRPr lang="en-US" altLang="zh-TW" sz="800" b="1" dirty="0" smtClean="0"/>
          </a:p>
          <a:p>
            <a:r>
              <a:rPr lang="en-US" altLang="zh-TW" sz="2600" b="1" dirty="0" smtClean="0"/>
              <a:t>Based on existing Resource selection algorithms</a:t>
            </a:r>
          </a:p>
          <a:p>
            <a:pPr lvl="1"/>
            <a:r>
              <a:rPr lang="en-US" altLang="zh-TW" sz="2000" dirty="0" smtClean="0"/>
              <a:t>Relevant Document Distribution Estimation (</a:t>
            </a:r>
            <a:r>
              <a:rPr lang="en-US" altLang="zh-TW" sz="2000" dirty="0" err="1" smtClean="0"/>
              <a:t>ReDDE</a:t>
            </a:r>
            <a:r>
              <a:rPr lang="en-US" altLang="zh-TW" sz="2000" dirty="0" smtClean="0"/>
              <a:t>)</a:t>
            </a:r>
          </a:p>
          <a:p>
            <a:pPr lvl="1"/>
            <a:r>
              <a:rPr lang="en-US" altLang="zh-TW" sz="2000" dirty="0" smtClean="0"/>
              <a:t>Central-rank-based (CRCS)</a:t>
            </a:r>
          </a:p>
          <a:p>
            <a:pPr lvl="1"/>
            <a:endParaRPr lang="en-US" altLang="zh-TW" sz="800" dirty="0" smtClean="0"/>
          </a:p>
          <a:p>
            <a:r>
              <a:rPr lang="en-US" altLang="zh-TW" sz="2600" b="1" dirty="0" smtClean="0"/>
              <a:t>Combine existing diversification algorithm</a:t>
            </a:r>
          </a:p>
          <a:p>
            <a:pPr lvl="1"/>
            <a:r>
              <a:rPr lang="en-US" altLang="zh-TW" sz="2000" dirty="0" smtClean="0"/>
              <a:t>PM-2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3170-20A5-4978-ADA6-039D86DD7BAD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156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1"/>
            <a:r>
              <a:rPr lang="en-US" altLang="zh-TW" dirty="0"/>
              <a:t>Relevant Document Distribution Estimation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4737" y="2249730"/>
            <a:ext cx="8229600" cy="3849291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algn="ctr"/>
            <a:endParaRPr lang="en-US" altLang="zh-TW" sz="1800" kern="1200" dirty="0">
              <a:solidFill>
                <a:schemeClr val="lt1"/>
              </a:solidFill>
            </a:endParaRPr>
          </a:p>
          <a:p>
            <a:pPr marL="0" algn="ctr"/>
            <a:endParaRPr lang="zh-TW" altLang="en-US" sz="1800" kern="1200" dirty="0">
              <a:solidFill>
                <a:schemeClr val="lt1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23529" y="1412777"/>
            <a:ext cx="3371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All source and document: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dirty="0"/>
              <a:t>s</a:t>
            </a:r>
            <a:r>
              <a:rPr lang="en-US" altLang="zh-TW" dirty="0" smtClean="0"/>
              <a:t>ource 1: a1,a2,a3…a50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dirty="0"/>
              <a:t>s</a:t>
            </a:r>
            <a:r>
              <a:rPr lang="en-US" altLang="zh-TW" dirty="0" smtClean="0"/>
              <a:t>ource 2: b1,b2,b3…b150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dirty="0"/>
              <a:t>s</a:t>
            </a:r>
            <a:r>
              <a:rPr lang="en-US" altLang="zh-TW" dirty="0" smtClean="0"/>
              <a:t>ource 3: c1,c2,c3…c100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323528" y="2564904"/>
            <a:ext cx="36004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1. Initialize score of all source</a:t>
            </a:r>
            <a:endParaRPr lang="zh-TW" altLang="en-US" dirty="0"/>
          </a:p>
        </p:txBody>
      </p:sp>
      <p:sp>
        <p:nvSpPr>
          <p:cNvPr id="9" name="向下箭號 8"/>
          <p:cNvSpPr/>
          <p:nvPr/>
        </p:nvSpPr>
        <p:spPr>
          <a:xfrm>
            <a:off x="1884334" y="2946362"/>
            <a:ext cx="265244" cy="412372"/>
          </a:xfrm>
          <a:prstGeom prst="downArrow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314341" y="4438853"/>
            <a:ext cx="3600400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3</a:t>
            </a:r>
            <a:r>
              <a:rPr lang="en-US" altLang="zh-TW" dirty="0" smtClean="0"/>
              <a:t>. Estimate the number of document relevant to query</a:t>
            </a:r>
            <a:endParaRPr lang="zh-TW" altLang="en-US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716217"/>
              </p:ext>
            </p:extLst>
          </p:nvPr>
        </p:nvGraphicFramePr>
        <p:xfrm>
          <a:off x="4729507" y="2525286"/>
          <a:ext cx="3032473" cy="736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249"/>
                <a:gridCol w="1008112"/>
                <a:gridCol w="1008112"/>
              </a:tblGrid>
              <a:tr h="35313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source1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source2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source3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8" name="直線單箭頭接點 17"/>
          <p:cNvCxnSpPr>
            <a:stCxn id="8" idx="3"/>
          </p:cNvCxnSpPr>
          <p:nvPr/>
        </p:nvCxnSpPr>
        <p:spPr>
          <a:xfrm>
            <a:off x="3923928" y="2749570"/>
            <a:ext cx="79208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表格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670070"/>
              </p:ext>
            </p:extLst>
          </p:nvPr>
        </p:nvGraphicFramePr>
        <p:xfrm>
          <a:off x="4727409" y="4221088"/>
          <a:ext cx="3032473" cy="736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249"/>
                <a:gridCol w="1008112"/>
                <a:gridCol w="1008112"/>
              </a:tblGrid>
              <a:tr h="35313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source1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source2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source3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2" name="直線單箭頭接點 31"/>
          <p:cNvCxnSpPr>
            <a:stCxn id="11" idx="3"/>
            <a:endCxn id="31" idx="1"/>
          </p:cNvCxnSpPr>
          <p:nvPr/>
        </p:nvCxnSpPr>
        <p:spPr>
          <a:xfrm flipV="1">
            <a:off x="3914741" y="4589388"/>
            <a:ext cx="812668" cy="17263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向下箭號 32"/>
          <p:cNvSpPr/>
          <p:nvPr/>
        </p:nvSpPr>
        <p:spPr>
          <a:xfrm>
            <a:off x="1919371" y="5100725"/>
            <a:ext cx="270030" cy="416507"/>
          </a:xfrm>
          <a:prstGeom prst="downArrow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/>
          <p:cNvSpPr txBox="1"/>
          <p:nvPr/>
        </p:nvSpPr>
        <p:spPr>
          <a:xfrm>
            <a:off x="254187" y="5518973"/>
            <a:ext cx="3600399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Return the ranked list of all sources based on their scores</a:t>
            </a:r>
            <a:endParaRPr lang="zh-TW" altLang="en-US" dirty="0"/>
          </a:p>
        </p:txBody>
      </p:sp>
      <p:cxnSp>
        <p:nvCxnSpPr>
          <p:cNvPr id="36" name="直線單箭頭接點 35"/>
          <p:cNvCxnSpPr>
            <a:stCxn id="35" idx="3"/>
            <a:endCxn id="37" idx="1"/>
          </p:cNvCxnSpPr>
          <p:nvPr/>
        </p:nvCxnSpPr>
        <p:spPr>
          <a:xfrm flipV="1">
            <a:off x="3854586" y="5698123"/>
            <a:ext cx="861430" cy="1440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字方塊 36"/>
          <p:cNvSpPr txBox="1"/>
          <p:nvPr/>
        </p:nvSpPr>
        <p:spPr>
          <a:xfrm>
            <a:off x="4716016" y="5374957"/>
            <a:ext cx="4320481" cy="646331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Ranked list of all source:</a:t>
            </a:r>
          </a:p>
          <a:p>
            <a:r>
              <a:rPr lang="en-US" altLang="zh-TW" dirty="0" smtClean="0"/>
              <a:t>source2</a:t>
            </a:r>
            <a:r>
              <a:rPr lang="zh-TW" altLang="en-US" dirty="0" smtClean="0"/>
              <a:t>、</a:t>
            </a:r>
            <a:r>
              <a:rPr lang="en-US" altLang="zh-TW" dirty="0" smtClean="0"/>
              <a:t>source3</a:t>
            </a:r>
            <a:r>
              <a:rPr lang="zh-TW" altLang="en-US" dirty="0" smtClean="0"/>
              <a:t>、</a:t>
            </a:r>
            <a:r>
              <a:rPr lang="en-US" altLang="zh-TW" dirty="0" smtClean="0"/>
              <a:t>source1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3170-20A5-4978-ADA6-039D86DD7BAD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323529" y="3358733"/>
            <a:ext cx="3600400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2</a:t>
            </a:r>
            <a:r>
              <a:rPr lang="en-US" altLang="zh-TW" dirty="0"/>
              <a:t>. Estimate </a:t>
            </a:r>
            <a:r>
              <a:rPr lang="en-US" altLang="zh-TW" dirty="0" smtClean="0"/>
              <a:t>the probability of relevance given a document</a:t>
            </a:r>
            <a:endParaRPr lang="zh-TW" altLang="en-US" dirty="0"/>
          </a:p>
        </p:txBody>
      </p:sp>
      <p:sp>
        <p:nvSpPr>
          <p:cNvPr id="20" name="向下箭號 19"/>
          <p:cNvSpPr/>
          <p:nvPr/>
        </p:nvSpPr>
        <p:spPr>
          <a:xfrm>
            <a:off x="1919371" y="4005065"/>
            <a:ext cx="230207" cy="433788"/>
          </a:xfrm>
          <a:prstGeom prst="downArrow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971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33" grpId="0" animBg="1"/>
      <p:bldP spid="35" grpId="0" animBg="1"/>
      <p:bldP spid="37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design006-simple blue-</Template>
  <TotalTime>1106</TotalTime>
  <Words>1016</Words>
  <Application>Microsoft Office PowerPoint</Application>
  <PresentationFormat>如螢幕大小 (4:3)</PresentationFormat>
  <Paragraphs>269</Paragraphs>
  <Slides>22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標準デザイン</vt:lpstr>
      <vt:lpstr>Search Result Diversification in Resource Selection  for Federated Search</vt:lpstr>
      <vt:lpstr>Outline</vt:lpstr>
      <vt:lpstr>Introduction</vt:lpstr>
      <vt:lpstr>Introduction</vt:lpstr>
      <vt:lpstr>Introduction</vt:lpstr>
      <vt:lpstr>Outline</vt:lpstr>
      <vt:lpstr>Approach</vt:lpstr>
      <vt:lpstr>Diversification approach based on sample Documents(DivD)</vt:lpstr>
      <vt:lpstr>Relevant Document Distribution Estimation</vt:lpstr>
      <vt:lpstr>Diversification approach based on sample Documents</vt:lpstr>
      <vt:lpstr>Diversification approach based on Source-level estimation</vt:lpstr>
      <vt:lpstr>Diversification approach based on Source-level estimation</vt:lpstr>
      <vt:lpstr>LR-Divs</vt:lpstr>
      <vt:lpstr>R-based diversification metric</vt:lpstr>
      <vt:lpstr>R-based diversification metric</vt:lpstr>
      <vt:lpstr>Outline</vt:lpstr>
      <vt:lpstr>Experiments</vt:lpstr>
      <vt:lpstr>Experiments</vt:lpstr>
      <vt:lpstr>Experiments</vt:lpstr>
      <vt:lpstr>Experiments</vt:lpstr>
      <vt:lpstr>Outline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Result Diversification in Resource Selection for Federated Search</dc:title>
  <dc:creator>Alice</dc:creator>
  <cp:lastModifiedBy>Alice</cp:lastModifiedBy>
  <cp:revision>68</cp:revision>
  <dcterms:created xsi:type="dcterms:W3CDTF">2014-05-28T09:25:55Z</dcterms:created>
  <dcterms:modified xsi:type="dcterms:W3CDTF">2014-07-01T07:41:38Z</dcterms:modified>
</cp:coreProperties>
</file>